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8"/>
  </p:notesMasterIdLst>
  <p:sldIdLst>
    <p:sldId id="256" r:id="rId5"/>
    <p:sldId id="273" r:id="rId6"/>
    <p:sldId id="289" r:id="rId7"/>
    <p:sldId id="271" r:id="rId8"/>
    <p:sldId id="274" r:id="rId9"/>
    <p:sldId id="257" r:id="rId10"/>
    <p:sldId id="272" r:id="rId11"/>
    <p:sldId id="284" r:id="rId12"/>
    <p:sldId id="276" r:id="rId13"/>
    <p:sldId id="282" r:id="rId14"/>
    <p:sldId id="281" r:id="rId15"/>
    <p:sldId id="279" r:id="rId16"/>
    <p:sldId id="280" r:id="rId17"/>
    <p:sldId id="285" r:id="rId18"/>
    <p:sldId id="283" r:id="rId19"/>
    <p:sldId id="292" r:id="rId20"/>
    <p:sldId id="278" r:id="rId21"/>
    <p:sldId id="287" r:id="rId22"/>
    <p:sldId id="291" r:id="rId23"/>
    <p:sldId id="259" r:id="rId24"/>
    <p:sldId id="277" r:id="rId25"/>
    <p:sldId id="268" r:id="rId26"/>
    <p:sldId id="28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8000"/>
    <a:srgbClr val="674400"/>
    <a:srgbClr val="F5A700"/>
    <a:srgbClr val="FFAA00"/>
    <a:srgbClr val="00B050"/>
    <a:srgbClr val="0070C0"/>
    <a:srgbClr val="FF0004"/>
    <a:srgbClr val="574C36"/>
    <a:srgbClr val="E4CE9F"/>
    <a:srgbClr val="B87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202B7-CB06-9FD7-CA9C-8F40E0DE3509}" v="82" dt="2026-02-12T11:49:11.513"/>
    <p1510:client id="{15BFA919-1513-1803-7347-9B4E46F12D59}" v="7" dt="2026-02-12T19:26:08.024"/>
    <p1510:client id="{17C73E92-609B-659D-9F7A-834CB49D760E}" v="148" dt="2026-02-11T20:03:15.624"/>
    <p1510:client id="{1876E7B8-2370-A2BE-3F04-4E6AA0927241}" v="7" dt="2026-02-12T11:51:02.458"/>
    <p1510:client id="{18F26EEF-53B5-A984-286A-50E1A7AFED4D}" v="17" dt="2026-02-12T09:13:24.237"/>
    <p1510:client id="{1F9191EF-27B2-A990-58C7-7EAE8D47E678}" v="336" dt="2026-02-12T14:29:35.220"/>
    <p1510:client id="{520FF531-66F8-2B43-40E1-03619B86D4EF}" v="55" dt="2026-02-12T12:40:34.450"/>
    <p1510:client id="{624638A6-4E91-3578-2104-FA63C73FE32B}" v="280" dt="2026-02-12T16:25:43.869"/>
    <p1510:client id="{7F769ED6-C231-F0A8-F7B3-19024B6412C1}" v="160" dt="2026-02-12T11:29:43.735"/>
    <p1510:client id="{81605AD9-5A85-FE4C-0110-D82EC51019F6}" v="1" dt="2026-02-12T16:27:13.884"/>
    <p1510:client id="{8EDECDC7-6696-980D-3FAA-8B3C50912765}" v="733" dt="2026-02-12T13:48:03.139"/>
    <p1510:client id="{937A6C8E-E7F3-B9C4-FDC2-3038FCA657E3}" v="7" dt="2026-02-12T11:14:50.343"/>
    <p1510:client id="{9657326D-D178-AB4C-65D0-5F5FFB95E32A}" v="2" dt="2026-02-12T20:30:47.786"/>
    <p1510:client id="{98923D5F-1A5B-468E-89F8-A85245C39A43}" v="2" dt="2026-02-12T20:21:19.607"/>
    <p1510:client id="{A294BE6E-20CF-602B-2967-275C99D41567}" v="5" dt="2026-02-11T20:09:14.464"/>
    <p1510:client id="{A5990B4B-5A67-4520-75CA-CECF69740B01}" v="201" dt="2026-02-11T20:06:56.682"/>
    <p1510:client id="{AE81F929-B6CF-54C8-21A1-380137AE7741}" v="8" dt="2026-02-13T07:29:35.396"/>
    <p1510:client id="{EFD4F965-B715-B449-F7B9-C7BBB8FE46A2}" v="370" dt="2026-02-12T13:39:47.460"/>
    <p1510:client id="{EFE73861-E8F3-4278-B8E8-242B4E6D9A9A}" v="2767" dt="2026-02-12T16:26:25.407"/>
    <p1510:client id="{FF03FCCE-BF33-4EFC-A35A-0BFAB7EC62A6}" v="38" dt="2026-02-13T06:30:59.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F5B546-B94E-4D0B-B47E-E164370BCB2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E9470E2-C553-41A8-B85E-B2E7D9140060}">
      <dgm:prSet/>
      <dgm:spPr/>
      <dgm:t>
        <a:bodyPr/>
        <a:lstStyle/>
        <a:p>
          <a:r>
            <a:rPr lang="en-US"/>
            <a:t>Fire detection and location estimation</a:t>
          </a:r>
        </a:p>
      </dgm:t>
    </dgm:pt>
    <dgm:pt modelId="{CD94CED1-F816-46F9-B891-BF6ED683D211}" type="parTrans" cxnId="{D0320FD4-29B7-4D8B-971B-BFEFA70A2931}">
      <dgm:prSet/>
      <dgm:spPr/>
      <dgm:t>
        <a:bodyPr/>
        <a:lstStyle/>
        <a:p>
          <a:endParaRPr lang="en-US"/>
        </a:p>
      </dgm:t>
    </dgm:pt>
    <dgm:pt modelId="{10C48E20-64FF-49B5-B811-C057991D7E25}" type="sibTrans" cxnId="{D0320FD4-29B7-4D8B-971B-BFEFA70A2931}">
      <dgm:prSet/>
      <dgm:spPr/>
      <dgm:t>
        <a:bodyPr/>
        <a:lstStyle/>
        <a:p>
          <a:endParaRPr lang="en-US"/>
        </a:p>
      </dgm:t>
    </dgm:pt>
    <dgm:pt modelId="{DCA30A0C-F7C6-4EF4-BC57-412E8F894B78}">
      <dgm:prSet/>
      <dgm:spPr/>
      <dgm:t>
        <a:bodyPr/>
        <a:lstStyle/>
        <a:p>
          <a:r>
            <a:rPr lang="en-US"/>
            <a:t>Monitoring crowds and vehicles</a:t>
          </a:r>
        </a:p>
      </dgm:t>
    </dgm:pt>
    <dgm:pt modelId="{5A65E066-2788-4418-A37F-8E9E5959237A}" type="parTrans" cxnId="{AD49BB3F-0D94-4477-B073-AF4174191237}">
      <dgm:prSet/>
      <dgm:spPr/>
      <dgm:t>
        <a:bodyPr/>
        <a:lstStyle/>
        <a:p>
          <a:endParaRPr lang="en-US"/>
        </a:p>
      </dgm:t>
    </dgm:pt>
    <dgm:pt modelId="{8F6D652B-EF74-4905-B1D1-15F29F00801B}" type="sibTrans" cxnId="{AD49BB3F-0D94-4477-B073-AF4174191237}">
      <dgm:prSet/>
      <dgm:spPr/>
      <dgm:t>
        <a:bodyPr/>
        <a:lstStyle/>
        <a:p>
          <a:endParaRPr lang="en-US"/>
        </a:p>
      </dgm:t>
    </dgm:pt>
    <dgm:pt modelId="{589CBBE9-6B4E-4D3F-8813-D614686DF652}">
      <dgm:prSet/>
      <dgm:spPr/>
      <dgm:t>
        <a:bodyPr/>
        <a:lstStyle/>
        <a:p>
          <a:r>
            <a:rPr lang="en-US"/>
            <a:t>User guidance with routes directed away from fire</a:t>
          </a:r>
        </a:p>
      </dgm:t>
    </dgm:pt>
    <dgm:pt modelId="{E0ED8C01-2F33-4BAC-A60B-CB950F9B3861}" type="parTrans" cxnId="{2E58F0E2-3426-4ED1-8A0C-595C39749D67}">
      <dgm:prSet/>
      <dgm:spPr/>
      <dgm:t>
        <a:bodyPr/>
        <a:lstStyle/>
        <a:p>
          <a:endParaRPr lang="en-US"/>
        </a:p>
      </dgm:t>
    </dgm:pt>
    <dgm:pt modelId="{57BAC064-91FA-429C-A4EC-62FE85E7D5C6}" type="sibTrans" cxnId="{2E58F0E2-3426-4ED1-8A0C-595C39749D67}">
      <dgm:prSet/>
      <dgm:spPr/>
      <dgm:t>
        <a:bodyPr/>
        <a:lstStyle/>
        <a:p>
          <a:endParaRPr lang="en-US"/>
        </a:p>
      </dgm:t>
    </dgm:pt>
    <dgm:pt modelId="{F689A346-DE7E-4E20-8BC7-C0CC0D6224B0}">
      <dgm:prSet/>
      <dgm:spPr/>
      <dgm:t>
        <a:bodyPr/>
        <a:lstStyle/>
        <a:p>
          <a:r>
            <a:rPr lang="en-US"/>
            <a:t>Administrator dashboard for system oversight</a:t>
          </a:r>
        </a:p>
      </dgm:t>
    </dgm:pt>
    <dgm:pt modelId="{77715E43-B98C-4F44-8F18-8F7CA2BACFE8}" type="parTrans" cxnId="{5B179FFA-9C53-4FCA-8424-CE2012BB7988}">
      <dgm:prSet/>
      <dgm:spPr/>
      <dgm:t>
        <a:bodyPr/>
        <a:lstStyle/>
        <a:p>
          <a:endParaRPr lang="en-US"/>
        </a:p>
      </dgm:t>
    </dgm:pt>
    <dgm:pt modelId="{50A9B0F2-768E-443A-99F3-DA6304723551}" type="sibTrans" cxnId="{5B179FFA-9C53-4FCA-8424-CE2012BB7988}">
      <dgm:prSet/>
      <dgm:spPr/>
      <dgm:t>
        <a:bodyPr/>
        <a:lstStyle/>
        <a:p>
          <a:endParaRPr lang="en-US"/>
        </a:p>
      </dgm:t>
    </dgm:pt>
    <dgm:pt modelId="{349FF3C3-C1E2-48EB-A4AE-ED72DC639EC2}">
      <dgm:prSet/>
      <dgm:spPr/>
      <dgm:t>
        <a:bodyPr/>
        <a:lstStyle/>
        <a:p>
          <a:r>
            <a:rPr lang="en-US"/>
            <a:t>Simulation of evacuation flows</a:t>
          </a:r>
        </a:p>
      </dgm:t>
    </dgm:pt>
    <dgm:pt modelId="{8570D0ED-4E6A-4076-B4EC-1B97940373CC}" type="parTrans" cxnId="{D0A66119-4F3E-4F72-801E-2B13BF0D1211}">
      <dgm:prSet/>
      <dgm:spPr/>
      <dgm:t>
        <a:bodyPr/>
        <a:lstStyle/>
        <a:p>
          <a:endParaRPr lang="en-US"/>
        </a:p>
      </dgm:t>
    </dgm:pt>
    <dgm:pt modelId="{071C0FD4-CD5E-43CC-91F7-374B250EE208}" type="sibTrans" cxnId="{D0A66119-4F3E-4F72-801E-2B13BF0D1211}">
      <dgm:prSet/>
      <dgm:spPr/>
      <dgm:t>
        <a:bodyPr/>
        <a:lstStyle/>
        <a:p>
          <a:endParaRPr lang="en-US"/>
        </a:p>
      </dgm:t>
    </dgm:pt>
    <dgm:pt modelId="{0F7E0A0B-B8C9-498F-9BFB-B19C0584CBDE}" type="pres">
      <dgm:prSet presAssocID="{3AF5B546-B94E-4D0B-B47E-E164370BCB28}" presName="linear" presStyleCnt="0">
        <dgm:presLayoutVars>
          <dgm:animLvl val="lvl"/>
          <dgm:resizeHandles val="exact"/>
        </dgm:presLayoutVars>
      </dgm:prSet>
      <dgm:spPr/>
    </dgm:pt>
    <dgm:pt modelId="{97C6779D-EE38-409E-B563-70425EA095CD}" type="pres">
      <dgm:prSet presAssocID="{9E9470E2-C553-41A8-B85E-B2E7D9140060}" presName="parentText" presStyleLbl="node1" presStyleIdx="0" presStyleCnt="5">
        <dgm:presLayoutVars>
          <dgm:chMax val="0"/>
          <dgm:bulletEnabled val="1"/>
        </dgm:presLayoutVars>
      </dgm:prSet>
      <dgm:spPr/>
    </dgm:pt>
    <dgm:pt modelId="{842DD58E-A298-4B11-B3B2-09B89A956ACB}" type="pres">
      <dgm:prSet presAssocID="{10C48E20-64FF-49B5-B811-C057991D7E25}" presName="spacer" presStyleCnt="0"/>
      <dgm:spPr/>
    </dgm:pt>
    <dgm:pt modelId="{DE5C828A-E821-42F3-AE87-72053E7365E9}" type="pres">
      <dgm:prSet presAssocID="{DCA30A0C-F7C6-4EF4-BC57-412E8F894B78}" presName="parentText" presStyleLbl="node1" presStyleIdx="1" presStyleCnt="5">
        <dgm:presLayoutVars>
          <dgm:chMax val="0"/>
          <dgm:bulletEnabled val="1"/>
        </dgm:presLayoutVars>
      </dgm:prSet>
      <dgm:spPr/>
    </dgm:pt>
    <dgm:pt modelId="{A29E6FE4-6E95-4B52-9ED3-2CDA4C4CDA5B}" type="pres">
      <dgm:prSet presAssocID="{8F6D652B-EF74-4905-B1D1-15F29F00801B}" presName="spacer" presStyleCnt="0"/>
      <dgm:spPr/>
    </dgm:pt>
    <dgm:pt modelId="{8C458093-902F-4580-B405-DF1C2E797037}" type="pres">
      <dgm:prSet presAssocID="{589CBBE9-6B4E-4D3F-8813-D614686DF652}" presName="parentText" presStyleLbl="node1" presStyleIdx="2" presStyleCnt="5">
        <dgm:presLayoutVars>
          <dgm:chMax val="0"/>
          <dgm:bulletEnabled val="1"/>
        </dgm:presLayoutVars>
      </dgm:prSet>
      <dgm:spPr/>
    </dgm:pt>
    <dgm:pt modelId="{D5288161-7160-4533-8AEE-FB1D1D2C7029}" type="pres">
      <dgm:prSet presAssocID="{57BAC064-91FA-429C-A4EC-62FE85E7D5C6}" presName="spacer" presStyleCnt="0"/>
      <dgm:spPr/>
    </dgm:pt>
    <dgm:pt modelId="{C5B1425E-514C-4EE1-B2C0-15A05D89FA5A}" type="pres">
      <dgm:prSet presAssocID="{F689A346-DE7E-4E20-8BC7-C0CC0D6224B0}" presName="parentText" presStyleLbl="node1" presStyleIdx="3" presStyleCnt="5">
        <dgm:presLayoutVars>
          <dgm:chMax val="0"/>
          <dgm:bulletEnabled val="1"/>
        </dgm:presLayoutVars>
      </dgm:prSet>
      <dgm:spPr/>
    </dgm:pt>
    <dgm:pt modelId="{214C4488-F047-46D6-B9E2-2F477C0FA7CC}" type="pres">
      <dgm:prSet presAssocID="{50A9B0F2-768E-443A-99F3-DA6304723551}" presName="spacer" presStyleCnt="0"/>
      <dgm:spPr/>
    </dgm:pt>
    <dgm:pt modelId="{786A97B2-A9A9-4CEA-9B37-B99FA9D5727C}" type="pres">
      <dgm:prSet presAssocID="{349FF3C3-C1E2-48EB-A4AE-ED72DC639EC2}" presName="parentText" presStyleLbl="node1" presStyleIdx="4" presStyleCnt="5">
        <dgm:presLayoutVars>
          <dgm:chMax val="0"/>
          <dgm:bulletEnabled val="1"/>
        </dgm:presLayoutVars>
      </dgm:prSet>
      <dgm:spPr/>
    </dgm:pt>
  </dgm:ptLst>
  <dgm:cxnLst>
    <dgm:cxn modelId="{D0A66119-4F3E-4F72-801E-2B13BF0D1211}" srcId="{3AF5B546-B94E-4D0B-B47E-E164370BCB28}" destId="{349FF3C3-C1E2-48EB-A4AE-ED72DC639EC2}" srcOrd="4" destOrd="0" parTransId="{8570D0ED-4E6A-4076-B4EC-1B97940373CC}" sibTransId="{071C0FD4-CD5E-43CC-91F7-374B250EE208}"/>
    <dgm:cxn modelId="{AD49BB3F-0D94-4477-B073-AF4174191237}" srcId="{3AF5B546-B94E-4D0B-B47E-E164370BCB28}" destId="{DCA30A0C-F7C6-4EF4-BC57-412E8F894B78}" srcOrd="1" destOrd="0" parTransId="{5A65E066-2788-4418-A37F-8E9E5959237A}" sibTransId="{8F6D652B-EF74-4905-B1D1-15F29F00801B}"/>
    <dgm:cxn modelId="{A8A99044-72CF-4784-A8F6-743206C1950C}" type="presOf" srcId="{F689A346-DE7E-4E20-8BC7-C0CC0D6224B0}" destId="{C5B1425E-514C-4EE1-B2C0-15A05D89FA5A}" srcOrd="0" destOrd="0" presId="urn:microsoft.com/office/officeart/2005/8/layout/vList2"/>
    <dgm:cxn modelId="{C29C8B7A-CD53-4758-BCEF-A5C6350D8213}" type="presOf" srcId="{DCA30A0C-F7C6-4EF4-BC57-412E8F894B78}" destId="{DE5C828A-E821-42F3-AE87-72053E7365E9}" srcOrd="0" destOrd="0" presId="urn:microsoft.com/office/officeart/2005/8/layout/vList2"/>
    <dgm:cxn modelId="{67DF1085-845D-458E-85AE-8624C1C48A60}" type="presOf" srcId="{3AF5B546-B94E-4D0B-B47E-E164370BCB28}" destId="{0F7E0A0B-B8C9-498F-9BFB-B19C0584CBDE}" srcOrd="0" destOrd="0" presId="urn:microsoft.com/office/officeart/2005/8/layout/vList2"/>
    <dgm:cxn modelId="{D0320FD4-29B7-4D8B-971B-BFEFA70A2931}" srcId="{3AF5B546-B94E-4D0B-B47E-E164370BCB28}" destId="{9E9470E2-C553-41A8-B85E-B2E7D9140060}" srcOrd="0" destOrd="0" parTransId="{CD94CED1-F816-46F9-B891-BF6ED683D211}" sibTransId="{10C48E20-64FF-49B5-B811-C057991D7E25}"/>
    <dgm:cxn modelId="{2E58F0E2-3426-4ED1-8A0C-595C39749D67}" srcId="{3AF5B546-B94E-4D0B-B47E-E164370BCB28}" destId="{589CBBE9-6B4E-4D3F-8813-D614686DF652}" srcOrd="2" destOrd="0" parTransId="{E0ED8C01-2F33-4BAC-A60B-CB950F9B3861}" sibTransId="{57BAC064-91FA-429C-A4EC-62FE85E7D5C6}"/>
    <dgm:cxn modelId="{2915E4F9-CFFE-4812-8E74-A7BC2B480B4B}" type="presOf" srcId="{349FF3C3-C1E2-48EB-A4AE-ED72DC639EC2}" destId="{786A97B2-A9A9-4CEA-9B37-B99FA9D5727C}" srcOrd="0" destOrd="0" presId="urn:microsoft.com/office/officeart/2005/8/layout/vList2"/>
    <dgm:cxn modelId="{5B179FFA-9C53-4FCA-8424-CE2012BB7988}" srcId="{3AF5B546-B94E-4D0B-B47E-E164370BCB28}" destId="{F689A346-DE7E-4E20-8BC7-C0CC0D6224B0}" srcOrd="3" destOrd="0" parTransId="{77715E43-B98C-4F44-8F18-8F7CA2BACFE8}" sibTransId="{50A9B0F2-768E-443A-99F3-DA6304723551}"/>
    <dgm:cxn modelId="{23A6FCFC-1663-4FDB-B98D-15952C43A178}" type="presOf" srcId="{9E9470E2-C553-41A8-B85E-B2E7D9140060}" destId="{97C6779D-EE38-409E-B563-70425EA095CD}" srcOrd="0" destOrd="0" presId="urn:microsoft.com/office/officeart/2005/8/layout/vList2"/>
    <dgm:cxn modelId="{E79742FD-D3A8-4181-AAF9-ECAF7E726931}" type="presOf" srcId="{589CBBE9-6B4E-4D3F-8813-D614686DF652}" destId="{8C458093-902F-4580-B405-DF1C2E797037}" srcOrd="0" destOrd="0" presId="urn:microsoft.com/office/officeart/2005/8/layout/vList2"/>
    <dgm:cxn modelId="{47DFFF03-85FD-4E77-9223-A5F2046CE144}" type="presParOf" srcId="{0F7E0A0B-B8C9-498F-9BFB-B19C0584CBDE}" destId="{97C6779D-EE38-409E-B563-70425EA095CD}" srcOrd="0" destOrd="0" presId="urn:microsoft.com/office/officeart/2005/8/layout/vList2"/>
    <dgm:cxn modelId="{A9E53915-53B5-401D-AEE5-906FE4A55297}" type="presParOf" srcId="{0F7E0A0B-B8C9-498F-9BFB-B19C0584CBDE}" destId="{842DD58E-A298-4B11-B3B2-09B89A956ACB}" srcOrd="1" destOrd="0" presId="urn:microsoft.com/office/officeart/2005/8/layout/vList2"/>
    <dgm:cxn modelId="{3631A6B8-FDBD-43BC-9BE4-5D52F0071D27}" type="presParOf" srcId="{0F7E0A0B-B8C9-498F-9BFB-B19C0584CBDE}" destId="{DE5C828A-E821-42F3-AE87-72053E7365E9}" srcOrd="2" destOrd="0" presId="urn:microsoft.com/office/officeart/2005/8/layout/vList2"/>
    <dgm:cxn modelId="{99D63620-8FD6-4839-AA1B-38660A0C775B}" type="presParOf" srcId="{0F7E0A0B-B8C9-498F-9BFB-B19C0584CBDE}" destId="{A29E6FE4-6E95-4B52-9ED3-2CDA4C4CDA5B}" srcOrd="3" destOrd="0" presId="urn:microsoft.com/office/officeart/2005/8/layout/vList2"/>
    <dgm:cxn modelId="{F9BA7B9B-B989-45A5-9DB1-B4482D46657A}" type="presParOf" srcId="{0F7E0A0B-B8C9-498F-9BFB-B19C0584CBDE}" destId="{8C458093-902F-4580-B405-DF1C2E797037}" srcOrd="4" destOrd="0" presId="urn:microsoft.com/office/officeart/2005/8/layout/vList2"/>
    <dgm:cxn modelId="{FA6EEFCD-1D19-4EAF-AEB5-B4202836B58B}" type="presParOf" srcId="{0F7E0A0B-B8C9-498F-9BFB-B19C0584CBDE}" destId="{D5288161-7160-4533-8AEE-FB1D1D2C7029}" srcOrd="5" destOrd="0" presId="urn:microsoft.com/office/officeart/2005/8/layout/vList2"/>
    <dgm:cxn modelId="{8512903D-A8C6-411B-9B05-3FA4956A6043}" type="presParOf" srcId="{0F7E0A0B-B8C9-498F-9BFB-B19C0584CBDE}" destId="{C5B1425E-514C-4EE1-B2C0-15A05D89FA5A}" srcOrd="6" destOrd="0" presId="urn:microsoft.com/office/officeart/2005/8/layout/vList2"/>
    <dgm:cxn modelId="{A70AC21B-6B7B-46AF-A32E-BF5D21627E1B}" type="presParOf" srcId="{0F7E0A0B-B8C9-498F-9BFB-B19C0584CBDE}" destId="{214C4488-F047-46D6-B9E2-2F477C0FA7CC}" srcOrd="7" destOrd="0" presId="urn:microsoft.com/office/officeart/2005/8/layout/vList2"/>
    <dgm:cxn modelId="{DE19300E-6494-41BF-954C-EF6CD03A0D02}" type="presParOf" srcId="{0F7E0A0B-B8C9-498F-9BFB-B19C0584CBDE}" destId="{786A97B2-A9A9-4CEA-9B37-B99FA9D5727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C6779D-EE38-409E-B563-70425EA095CD}">
      <dsp:nvSpPr>
        <dsp:cNvPr id="0" name=""/>
        <dsp:cNvSpPr/>
      </dsp:nvSpPr>
      <dsp:spPr>
        <a:xfrm>
          <a:off x="0" y="6858"/>
          <a:ext cx="1016812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Fire detection and location estimation</a:t>
          </a:r>
        </a:p>
      </dsp:txBody>
      <dsp:txXfrm>
        <a:off x="32784" y="39642"/>
        <a:ext cx="10102559" cy="606012"/>
      </dsp:txXfrm>
    </dsp:sp>
    <dsp:sp modelId="{DE5C828A-E821-42F3-AE87-72053E7365E9}">
      <dsp:nvSpPr>
        <dsp:cNvPr id="0" name=""/>
        <dsp:cNvSpPr/>
      </dsp:nvSpPr>
      <dsp:spPr>
        <a:xfrm>
          <a:off x="0" y="759078"/>
          <a:ext cx="1016812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Monitoring crowds and vehicles</a:t>
          </a:r>
        </a:p>
      </dsp:txBody>
      <dsp:txXfrm>
        <a:off x="32784" y="791862"/>
        <a:ext cx="10102559" cy="606012"/>
      </dsp:txXfrm>
    </dsp:sp>
    <dsp:sp modelId="{8C458093-902F-4580-B405-DF1C2E797037}">
      <dsp:nvSpPr>
        <dsp:cNvPr id="0" name=""/>
        <dsp:cNvSpPr/>
      </dsp:nvSpPr>
      <dsp:spPr>
        <a:xfrm>
          <a:off x="0" y="1511298"/>
          <a:ext cx="1016812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User guidance with routes directed away from fire</a:t>
          </a:r>
        </a:p>
      </dsp:txBody>
      <dsp:txXfrm>
        <a:off x="32784" y="1544082"/>
        <a:ext cx="10102559" cy="606012"/>
      </dsp:txXfrm>
    </dsp:sp>
    <dsp:sp modelId="{C5B1425E-514C-4EE1-B2C0-15A05D89FA5A}">
      <dsp:nvSpPr>
        <dsp:cNvPr id="0" name=""/>
        <dsp:cNvSpPr/>
      </dsp:nvSpPr>
      <dsp:spPr>
        <a:xfrm>
          <a:off x="0" y="2263518"/>
          <a:ext cx="1016812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Administrator dashboard for system oversight</a:t>
          </a:r>
        </a:p>
      </dsp:txBody>
      <dsp:txXfrm>
        <a:off x="32784" y="2296302"/>
        <a:ext cx="10102559" cy="606012"/>
      </dsp:txXfrm>
    </dsp:sp>
    <dsp:sp modelId="{786A97B2-A9A9-4CEA-9B37-B99FA9D5727C}">
      <dsp:nvSpPr>
        <dsp:cNvPr id="0" name=""/>
        <dsp:cNvSpPr/>
      </dsp:nvSpPr>
      <dsp:spPr>
        <a:xfrm>
          <a:off x="0" y="3015738"/>
          <a:ext cx="10168127" cy="6715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Simulation of evacuation flows</a:t>
          </a:r>
        </a:p>
      </dsp:txBody>
      <dsp:txXfrm>
        <a:off x="32784" y="3048522"/>
        <a:ext cx="10102559" cy="6060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14561-2F40-431F-B0A3-448E1A5E574F}" type="datetimeFigureOut">
              <a:rPr lang="en-US" smtClean="0"/>
              <a:t>2/13/2026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90776-6DA5-42DC-A953-C129870A5E0F}" type="slidenum">
              <a:rPr lang="en-US" smtClean="0"/>
              <a:t>‹#›</a:t>
            </a:fld>
            <a:endParaRPr lang="en-US"/>
          </a:p>
        </p:txBody>
      </p:sp>
    </p:spTree>
    <p:extLst>
      <p:ext uri="{BB962C8B-B14F-4D97-AF65-F5344CB8AC3E}">
        <p14:creationId xmlns:p14="http://schemas.microsoft.com/office/powerpoint/2010/main" val="1819948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Natalia</a:t>
            </a:r>
          </a:p>
          <a:p>
            <a:r>
              <a:rPr lang="en-US" err="1"/>
              <a:t>Οι</a:t>
            </a:r>
            <a:r>
              <a:rPr lang="en-US"/>
              <a:t> </a:t>
            </a:r>
            <a:r>
              <a:rPr lang="en-US" err="1"/>
              <a:t>τρεχοντες</a:t>
            </a:r>
            <a:r>
              <a:rPr lang="en-US"/>
              <a:t> α</a:t>
            </a:r>
            <a:r>
              <a:rPr lang="en-US" err="1"/>
              <a:t>ισθητηρες</a:t>
            </a:r>
            <a:r>
              <a:rPr lang="en-US"/>
              <a:t> </a:t>
            </a:r>
            <a:r>
              <a:rPr lang="en-US" err="1"/>
              <a:t>θερμοκρ</a:t>
            </a:r>
            <a:r>
              <a:rPr lang="en-US"/>
              <a:t>α</a:t>
            </a:r>
            <a:r>
              <a:rPr lang="en-US" err="1"/>
              <a:t>σι</a:t>
            </a:r>
            <a:r>
              <a:rPr lang="en-US"/>
              <a:t>ας, καπ</a:t>
            </a:r>
            <a:r>
              <a:rPr lang="en-US" err="1"/>
              <a:t>νου</a:t>
            </a:r>
            <a:r>
              <a:rPr lang="en-US"/>
              <a:t> </a:t>
            </a:r>
            <a:r>
              <a:rPr lang="en-US" err="1"/>
              <a:t>υγρ</a:t>
            </a:r>
            <a:r>
              <a:rPr lang="en-US"/>
              <a:t>α</a:t>
            </a:r>
            <a:r>
              <a:rPr lang="en-US" err="1"/>
              <a:t>σι</a:t>
            </a:r>
            <a:r>
              <a:rPr lang="en-US"/>
              <a:t>ας </a:t>
            </a:r>
            <a:r>
              <a:rPr lang="en-US" err="1"/>
              <a:t>συχν</a:t>
            </a:r>
            <a:r>
              <a:rPr lang="en-US"/>
              <a:t>α </a:t>
            </a:r>
            <a:r>
              <a:rPr lang="en-US" err="1"/>
              <a:t>δινουν</a:t>
            </a:r>
            <a:r>
              <a:rPr lang="en-US"/>
              <a:t> ανα</a:t>
            </a:r>
            <a:r>
              <a:rPr lang="en-US" err="1"/>
              <a:t>κρι</a:t>
            </a:r>
            <a:r>
              <a:rPr lang="en-US"/>
              <a:t>β</a:t>
            </a:r>
            <a:r>
              <a:rPr lang="en-US" err="1"/>
              <a:t>εις</a:t>
            </a:r>
            <a:r>
              <a:rPr lang="en-US"/>
              <a:t> </a:t>
            </a:r>
            <a:r>
              <a:rPr lang="en-US" err="1"/>
              <a:t>μετρησεις</a:t>
            </a:r>
            <a:r>
              <a:rPr lang="en-US"/>
              <a:t> και </a:t>
            </a:r>
            <a:r>
              <a:rPr lang="en-US" err="1"/>
              <a:t>δεν</a:t>
            </a:r>
            <a:r>
              <a:rPr lang="en-US"/>
              <a:t> μπ</a:t>
            </a:r>
            <a:r>
              <a:rPr lang="en-US" err="1"/>
              <a:t>ορουν</a:t>
            </a:r>
            <a:r>
              <a:rPr lang="en-US"/>
              <a:t> να π</a:t>
            </a:r>
            <a:r>
              <a:rPr lang="en-US" err="1"/>
              <a:t>ρο</a:t>
            </a:r>
            <a:r>
              <a:rPr lang="en-US"/>
              <a:t>β</a:t>
            </a:r>
            <a:r>
              <a:rPr lang="en-US" err="1"/>
              <a:t>λεψουν</a:t>
            </a:r>
            <a:r>
              <a:rPr lang="en-US"/>
              <a:t> </a:t>
            </a:r>
            <a:r>
              <a:rPr lang="en-US" err="1"/>
              <a:t>εγκ</a:t>
            </a:r>
            <a:r>
              <a:rPr lang="en-US"/>
              <a:t>α</a:t>
            </a:r>
            <a:r>
              <a:rPr lang="en-US" err="1"/>
              <a:t>ιρ</a:t>
            </a:r>
            <a:r>
              <a:rPr lang="en-US"/>
              <a:t>α </a:t>
            </a:r>
            <a:r>
              <a:rPr lang="en-US" err="1"/>
              <a:t>το</a:t>
            </a:r>
            <a:r>
              <a:rPr lang="en-US"/>
              <a:t> </a:t>
            </a:r>
            <a:r>
              <a:rPr lang="en-US" err="1"/>
              <a:t>ξεσ</a:t>
            </a:r>
            <a:r>
              <a:rPr lang="en-US"/>
              <a:t>πα</a:t>
            </a:r>
            <a:r>
              <a:rPr lang="en-US" err="1"/>
              <a:t>σμ</a:t>
            </a:r>
            <a:r>
              <a:rPr lang="en-US"/>
              <a:t>α </a:t>
            </a:r>
            <a:r>
              <a:rPr lang="en-US" err="1"/>
              <a:t>της</a:t>
            </a:r>
            <a:r>
              <a:rPr lang="en-US"/>
              <a:t> </a:t>
            </a:r>
            <a:r>
              <a:rPr lang="en-US" err="1"/>
              <a:t>φωτι</a:t>
            </a:r>
            <a:r>
              <a:rPr lang="en-US"/>
              <a:t>ας</a:t>
            </a:r>
          </a:p>
          <a:p>
            <a:r>
              <a:rPr lang="en-US" err="1"/>
              <a:t>Ακομ</a:t>
            </a:r>
            <a:r>
              <a:rPr lang="en-US"/>
              <a:t>α και αν υπα</a:t>
            </a:r>
            <a:r>
              <a:rPr lang="en-US" err="1"/>
              <a:t>ρχουν</a:t>
            </a:r>
            <a:r>
              <a:rPr lang="en-US"/>
              <a:t> </a:t>
            </a:r>
            <a:r>
              <a:rPr lang="en-US" err="1"/>
              <a:t>μεμονωμενες</a:t>
            </a:r>
            <a:r>
              <a:rPr lang="en-US"/>
              <a:t> </a:t>
            </a:r>
            <a:r>
              <a:rPr lang="en-US" err="1"/>
              <a:t>λυσεις</a:t>
            </a:r>
            <a:r>
              <a:rPr lang="en-US"/>
              <a:t> α</a:t>
            </a:r>
            <a:r>
              <a:rPr lang="en-US" err="1"/>
              <a:t>υτες</a:t>
            </a:r>
            <a:r>
              <a:rPr lang="en-US"/>
              <a:t> </a:t>
            </a:r>
            <a:r>
              <a:rPr lang="en-US" err="1"/>
              <a:t>δεν</a:t>
            </a:r>
            <a:r>
              <a:rPr lang="en-US"/>
              <a:t> </a:t>
            </a:r>
            <a:r>
              <a:rPr lang="en-US" err="1"/>
              <a:t>ειν</a:t>
            </a:r>
            <a:r>
              <a:rPr lang="en-US"/>
              <a:t>αι </a:t>
            </a:r>
            <a:r>
              <a:rPr lang="en-US" err="1"/>
              <a:t>ενσωμ</a:t>
            </a:r>
            <a:r>
              <a:rPr lang="en-US"/>
              <a:t>α</a:t>
            </a:r>
            <a:r>
              <a:rPr lang="en-US" err="1"/>
              <a:t>τωμενες</a:t>
            </a:r>
            <a:r>
              <a:rPr lang="en-US"/>
              <a:t> </a:t>
            </a:r>
            <a:r>
              <a:rPr lang="en-US" err="1"/>
              <a:t>σε</a:t>
            </a:r>
            <a:r>
              <a:rPr lang="en-US"/>
              <a:t> </a:t>
            </a:r>
            <a:r>
              <a:rPr lang="en-US" err="1"/>
              <a:t>εν</a:t>
            </a:r>
            <a:r>
              <a:rPr lang="en-US"/>
              <a:t>α </a:t>
            </a:r>
            <a:r>
              <a:rPr lang="en-US" err="1"/>
              <a:t>ενι</a:t>
            </a:r>
            <a:r>
              <a:rPr lang="en-US"/>
              <a:t>α</a:t>
            </a:r>
            <a:r>
              <a:rPr lang="en-US" err="1"/>
              <a:t>ιο</a:t>
            </a:r>
            <a:r>
              <a:rPr lang="en-US"/>
              <a:t> </a:t>
            </a:r>
            <a:r>
              <a:rPr lang="en-US" err="1"/>
              <a:t>συστημ</a:t>
            </a:r>
            <a:r>
              <a:rPr lang="en-US"/>
              <a:t>α</a:t>
            </a:r>
          </a:p>
        </p:txBody>
      </p:sp>
      <p:sp>
        <p:nvSpPr>
          <p:cNvPr id="4" name="Slide Number Placeholder 3"/>
          <p:cNvSpPr>
            <a:spLocks noGrp="1"/>
          </p:cNvSpPr>
          <p:nvPr>
            <p:ph type="sldNum" sz="quarter" idx="5"/>
          </p:nvPr>
        </p:nvSpPr>
        <p:spPr/>
        <p:txBody>
          <a:bodyPr/>
          <a:lstStyle/>
          <a:p>
            <a:fld id="{9970F6A2-7979-4567-9F84-4A6A94BA88ED}" type="slidenum">
              <a:rPr lang="en-US" smtClean="0"/>
              <a:t>2</a:t>
            </a:fld>
            <a:endParaRPr lang="en-US"/>
          </a:p>
        </p:txBody>
      </p:sp>
    </p:spTree>
    <p:extLst>
      <p:ext uri="{BB962C8B-B14F-4D97-AF65-F5344CB8AC3E}">
        <p14:creationId xmlns:p14="http://schemas.microsoft.com/office/powerpoint/2010/main" val="4012701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ea typeface="Calibri"/>
                <a:cs typeface="Calibri"/>
              </a:rPr>
              <a:t>giorgos</a:t>
            </a:r>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6690776-6DA5-42DC-A953-C129870A5E0F}" type="slidenum">
              <a:rPr lang="en-US" smtClean="0"/>
              <a:t>11</a:t>
            </a:fld>
            <a:endParaRPr lang="en-US"/>
          </a:p>
        </p:txBody>
      </p:sp>
    </p:spTree>
    <p:extLst>
      <p:ext uri="{BB962C8B-B14F-4D97-AF65-F5344CB8AC3E}">
        <p14:creationId xmlns:p14="http://schemas.microsoft.com/office/powerpoint/2010/main" val="259022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George</a:t>
            </a:r>
          </a:p>
        </p:txBody>
      </p:sp>
      <p:sp>
        <p:nvSpPr>
          <p:cNvPr id="4" name="Slide Number Placeholder 3"/>
          <p:cNvSpPr>
            <a:spLocks noGrp="1"/>
          </p:cNvSpPr>
          <p:nvPr>
            <p:ph type="sldNum" sz="quarter" idx="5"/>
          </p:nvPr>
        </p:nvSpPr>
        <p:spPr/>
        <p:txBody>
          <a:bodyPr/>
          <a:lstStyle/>
          <a:p>
            <a:fld id="{16690776-6DA5-42DC-A953-C129870A5E0F}" type="slidenum">
              <a:rPr lang="en-US" smtClean="0"/>
              <a:t>12</a:t>
            </a:fld>
            <a:endParaRPr lang="en-US"/>
          </a:p>
        </p:txBody>
      </p:sp>
    </p:spTree>
    <p:extLst>
      <p:ext uri="{BB962C8B-B14F-4D97-AF65-F5344CB8AC3E}">
        <p14:creationId xmlns:p14="http://schemas.microsoft.com/office/powerpoint/2010/main" val="2700266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Natalia</a:t>
            </a:r>
            <a:endParaRPr lang="en-US" err="1">
              <a:latin typeface="Calibri"/>
              <a:ea typeface="Calibri"/>
              <a:cs typeface="Calibri"/>
            </a:endParaRPr>
          </a:p>
          <a:p>
            <a:endParaRPr lang="en-US">
              <a:latin typeface="Calibri"/>
              <a:ea typeface="Calibri"/>
              <a:cs typeface="Calibri"/>
            </a:endParaRPr>
          </a:p>
          <a:p>
            <a:r>
              <a:rPr lang="en-US"/>
              <a:t>O </a:t>
            </a:r>
            <a:r>
              <a:rPr lang="en-US" err="1"/>
              <a:t>δι</a:t>
            </a:r>
            <a:r>
              <a:rPr lang="en-US"/>
              <a:t>α</a:t>
            </a:r>
            <a:r>
              <a:rPr lang="en-US" err="1"/>
              <a:t>χειστης</a:t>
            </a:r>
            <a:r>
              <a:rPr lang="en-US"/>
              <a:t> μπ</a:t>
            </a:r>
            <a:r>
              <a:rPr lang="en-US" err="1"/>
              <a:t>ορει</a:t>
            </a:r>
            <a:r>
              <a:rPr lang="en-US"/>
              <a:t> να βα</a:t>
            </a:r>
            <a:r>
              <a:rPr lang="en-US" err="1"/>
              <a:t>λει</a:t>
            </a:r>
            <a:r>
              <a:rPr lang="en-US"/>
              <a:t> </a:t>
            </a:r>
            <a:r>
              <a:rPr lang="en-US" err="1"/>
              <a:t>φωτι</a:t>
            </a:r>
            <a:r>
              <a:rPr lang="en-US"/>
              <a:t>α </a:t>
            </a:r>
            <a:r>
              <a:rPr lang="en-US" err="1"/>
              <a:t>σε</a:t>
            </a:r>
            <a:r>
              <a:rPr lang="en-US"/>
              <a:t> οπ</a:t>
            </a:r>
            <a:r>
              <a:rPr lang="en-US" err="1"/>
              <a:t>οιοδη</a:t>
            </a:r>
            <a:r>
              <a:rPr lang="en-US"/>
              <a:t>π</a:t>
            </a:r>
            <a:r>
              <a:rPr lang="en-US" err="1"/>
              <a:t>οτε</a:t>
            </a:r>
            <a:r>
              <a:rPr lang="en-US"/>
              <a:t> </a:t>
            </a:r>
            <a:r>
              <a:rPr lang="en-US" err="1"/>
              <a:t>σημειο</a:t>
            </a:r>
            <a:r>
              <a:rPr lang="en-US"/>
              <a:t> </a:t>
            </a:r>
            <a:r>
              <a:rPr lang="en-US" err="1"/>
              <a:t>του</a:t>
            </a:r>
            <a:r>
              <a:rPr lang="en-US"/>
              <a:t> χα</a:t>
            </a:r>
            <a:r>
              <a:rPr lang="en-US" err="1"/>
              <a:t>ρτη</a:t>
            </a:r>
            <a:r>
              <a:rPr lang="en-US"/>
              <a:t>, και </a:t>
            </a:r>
            <a:r>
              <a:rPr lang="en-US" err="1"/>
              <a:t>με</a:t>
            </a:r>
            <a:r>
              <a:rPr lang="en-US"/>
              <a:t> </a:t>
            </a:r>
            <a:r>
              <a:rPr lang="en-US" err="1"/>
              <a:t>δι</a:t>
            </a:r>
            <a:r>
              <a:rPr lang="en-US"/>
              <a:t>α</a:t>
            </a:r>
            <a:r>
              <a:rPr lang="en-US" err="1"/>
              <a:t>κεκομμενες</a:t>
            </a:r>
            <a:r>
              <a:rPr lang="en-US"/>
              <a:t> φα</a:t>
            </a:r>
            <a:r>
              <a:rPr lang="en-US" err="1"/>
              <a:t>ινοντ</a:t>
            </a:r>
            <a:r>
              <a:rPr lang="en-US"/>
              <a:t>αι </a:t>
            </a:r>
            <a:r>
              <a:rPr lang="en-US" err="1"/>
              <a:t>οι</a:t>
            </a:r>
            <a:r>
              <a:rPr lang="en-US"/>
              <a:t> </a:t>
            </a:r>
            <a:r>
              <a:rPr lang="en-US" err="1"/>
              <a:t>δρομοι</a:t>
            </a:r>
            <a:r>
              <a:rPr lang="en-US"/>
              <a:t> π</a:t>
            </a:r>
            <a:r>
              <a:rPr lang="en-US" err="1"/>
              <a:t>ου</a:t>
            </a:r>
            <a:r>
              <a:rPr lang="en-US"/>
              <a:t> επ</a:t>
            </a:r>
            <a:r>
              <a:rPr lang="en-US" err="1"/>
              <a:t>ηρε</a:t>
            </a:r>
            <a:r>
              <a:rPr lang="en-US"/>
              <a:t>α</a:t>
            </a:r>
            <a:r>
              <a:rPr lang="en-US" err="1"/>
              <a:t>ζοντ</a:t>
            </a:r>
            <a:r>
              <a:rPr lang="en-US"/>
              <a:t>αι από </a:t>
            </a:r>
            <a:r>
              <a:rPr lang="en-US" err="1"/>
              <a:t>την</a:t>
            </a:r>
            <a:r>
              <a:rPr lang="en-US"/>
              <a:t> α</a:t>
            </a:r>
            <a:r>
              <a:rPr lang="en-US" err="1"/>
              <a:t>κτιν</a:t>
            </a:r>
            <a:r>
              <a:rPr lang="en-US"/>
              <a:t>α </a:t>
            </a:r>
            <a:r>
              <a:rPr lang="en-US" err="1"/>
              <a:t>της</a:t>
            </a:r>
            <a:r>
              <a:rPr lang="en-US"/>
              <a:t> , </a:t>
            </a:r>
            <a:r>
              <a:rPr lang="en-US" err="1"/>
              <a:t>στο</a:t>
            </a:r>
            <a:r>
              <a:rPr lang="en-US"/>
              <a:t> χα</a:t>
            </a:r>
            <a:r>
              <a:rPr lang="en-US" err="1"/>
              <a:t>ρτη</a:t>
            </a:r>
            <a:r>
              <a:rPr lang="en-US"/>
              <a:t> φα</a:t>
            </a:r>
            <a:r>
              <a:rPr lang="en-US" err="1"/>
              <a:t>ινοντ</a:t>
            </a:r>
            <a:r>
              <a:rPr lang="en-US"/>
              <a:t>αι τα parking spots π</a:t>
            </a:r>
            <a:r>
              <a:rPr lang="en-US" err="1"/>
              <a:t>ου</a:t>
            </a:r>
            <a:r>
              <a:rPr lang="en-US"/>
              <a:t> </a:t>
            </a:r>
            <a:r>
              <a:rPr lang="en-US" err="1"/>
              <a:t>είν</a:t>
            </a:r>
            <a:r>
              <a:rPr lang="en-US"/>
              <a:t>αι κα</a:t>
            </a:r>
            <a:r>
              <a:rPr lang="en-US" err="1"/>
              <a:t>τειλημμεν</a:t>
            </a:r>
            <a:r>
              <a:rPr lang="en-US"/>
              <a:t>α και </a:t>
            </a:r>
            <a:r>
              <a:rPr lang="en-US" err="1"/>
              <a:t>το</a:t>
            </a:r>
            <a:r>
              <a:rPr lang="en-US"/>
              <a:t> SUMO υπ</a:t>
            </a:r>
            <a:r>
              <a:rPr lang="en-US" err="1"/>
              <a:t>ολογιζει</a:t>
            </a:r>
            <a:r>
              <a:rPr lang="en-US"/>
              <a:t> </a:t>
            </a:r>
            <a:r>
              <a:rPr lang="en-US" err="1"/>
              <a:t>τις</a:t>
            </a:r>
            <a:r>
              <a:rPr lang="en-US"/>
              <a:t> β</a:t>
            </a:r>
            <a:r>
              <a:rPr lang="en-US" err="1"/>
              <a:t>ελτιστες</a:t>
            </a:r>
            <a:r>
              <a:rPr lang="en-US"/>
              <a:t> </a:t>
            </a:r>
            <a:r>
              <a:rPr lang="en-US" err="1"/>
              <a:t>δι</a:t>
            </a:r>
            <a:r>
              <a:rPr lang="en-US"/>
              <a:t>α</a:t>
            </a:r>
            <a:r>
              <a:rPr lang="en-US" err="1"/>
              <a:t>δρομες</a:t>
            </a:r>
            <a:r>
              <a:rPr lang="en-US"/>
              <a:t>  επανα</a:t>
            </a:r>
            <a:r>
              <a:rPr lang="en-US" err="1"/>
              <a:t>δρομολογωντ</a:t>
            </a:r>
            <a:r>
              <a:rPr lang="en-US"/>
              <a:t>ας τα </a:t>
            </a:r>
            <a:r>
              <a:rPr lang="en-US" err="1"/>
              <a:t>οχημ</a:t>
            </a:r>
            <a:r>
              <a:rPr lang="en-US"/>
              <a:t>ατα </a:t>
            </a:r>
            <a:r>
              <a:rPr lang="en-US" err="1"/>
              <a:t>με</a:t>
            </a:r>
            <a:r>
              <a:rPr lang="en-US"/>
              <a:t> </a:t>
            </a:r>
            <a:r>
              <a:rPr lang="en-US" err="1"/>
              <a:t>τον</a:t>
            </a:r>
            <a:r>
              <a:rPr lang="en-US"/>
              <a:t> α</a:t>
            </a:r>
            <a:r>
              <a:rPr lang="en-US" err="1"/>
              <a:t>λγοριθμο</a:t>
            </a:r>
            <a:r>
              <a:rPr lang="en-US"/>
              <a:t> A* π</a:t>
            </a:r>
            <a:r>
              <a:rPr lang="en-US" err="1"/>
              <a:t>ρος</a:t>
            </a:r>
            <a:r>
              <a:rPr lang="en-US"/>
              <a:t> </a:t>
            </a:r>
            <a:r>
              <a:rPr lang="en-US" err="1"/>
              <a:t>την</a:t>
            </a:r>
            <a:r>
              <a:rPr lang="en-US"/>
              <a:t> α</a:t>
            </a:r>
            <a:r>
              <a:rPr lang="en-US" err="1"/>
              <a:t>σφ</a:t>
            </a:r>
            <a:r>
              <a:rPr lang="en-US"/>
              <a:t>α</a:t>
            </a:r>
            <a:r>
              <a:rPr lang="en-US" err="1"/>
              <a:t>λη</a:t>
            </a:r>
            <a:r>
              <a:rPr lang="en-US"/>
              <a:t> π</a:t>
            </a:r>
            <a:r>
              <a:rPr lang="en-US" err="1"/>
              <a:t>εριοχη</a:t>
            </a:r>
            <a:r>
              <a:rPr lang="en-US"/>
              <a:t> απ</a:t>
            </a:r>
            <a:r>
              <a:rPr lang="en-US" err="1"/>
              <a:t>οκλειοντ</a:t>
            </a:r>
            <a:r>
              <a:rPr lang="en-US"/>
              <a:t>ας να π</a:t>
            </a:r>
            <a:r>
              <a:rPr lang="en-US" err="1"/>
              <a:t>ερ</a:t>
            </a:r>
            <a:r>
              <a:rPr lang="en-US"/>
              <a:t>α</a:t>
            </a:r>
            <a:r>
              <a:rPr lang="en-US" err="1"/>
              <a:t>σουν</a:t>
            </a:r>
            <a:r>
              <a:rPr lang="en-US"/>
              <a:t> από α</a:t>
            </a:r>
            <a:r>
              <a:rPr lang="en-US" err="1"/>
              <a:t>υτους</a:t>
            </a:r>
            <a:r>
              <a:rPr lang="en-US"/>
              <a:t> </a:t>
            </a:r>
            <a:r>
              <a:rPr lang="en-US" err="1"/>
              <a:t>τους</a:t>
            </a:r>
            <a:r>
              <a:rPr lang="en-US"/>
              <a:t> </a:t>
            </a:r>
            <a:r>
              <a:rPr lang="en-US" err="1"/>
              <a:t>δρομους</a:t>
            </a:r>
            <a:r>
              <a:rPr lang="en-US"/>
              <a:t> </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6690776-6DA5-42DC-A953-C129870A5E0F}" type="slidenum">
              <a:rPr lang="en-US" smtClean="0"/>
              <a:t>13</a:t>
            </a:fld>
            <a:endParaRPr lang="en-US"/>
          </a:p>
        </p:txBody>
      </p:sp>
    </p:spTree>
    <p:extLst>
      <p:ext uri="{BB962C8B-B14F-4D97-AF65-F5344CB8AC3E}">
        <p14:creationId xmlns:p14="http://schemas.microsoft.com/office/powerpoint/2010/main" val="531687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Natalia</a:t>
            </a:r>
            <a:endParaRPr lang="en-US" err="1">
              <a:latin typeface="Calibri"/>
              <a:ea typeface="Calibri"/>
              <a:cs typeface="Calibri"/>
            </a:endParaRPr>
          </a:p>
          <a:p>
            <a:endParaRPr lang="en-US">
              <a:latin typeface="Calibri"/>
              <a:ea typeface="Calibri"/>
              <a:cs typeface="Calibri"/>
            </a:endParaRPr>
          </a:p>
          <a:p>
            <a:r>
              <a:rPr lang="en-US">
                <a:latin typeface="Calibri"/>
                <a:ea typeface="Calibri"/>
                <a:cs typeface="Calibri"/>
              </a:rPr>
              <a:t>Πυκνοτητα </a:t>
            </a:r>
            <a:r>
              <a:rPr lang="en-US" err="1">
                <a:latin typeface="Calibri"/>
                <a:ea typeface="Calibri"/>
                <a:cs typeface="Calibri"/>
              </a:rPr>
              <a:t>του</a:t>
            </a:r>
            <a:r>
              <a:rPr lang="en-US">
                <a:latin typeface="Calibri"/>
                <a:ea typeface="Calibri"/>
                <a:cs typeface="Calibri"/>
              </a:rPr>
              <a:t> </a:t>
            </a:r>
            <a:r>
              <a:rPr lang="en-US" err="1">
                <a:latin typeface="Calibri"/>
                <a:ea typeface="Calibri"/>
                <a:cs typeface="Calibri"/>
              </a:rPr>
              <a:t>κοσμου</a:t>
            </a:r>
            <a:r>
              <a:rPr lang="en-US">
                <a:latin typeface="Calibri"/>
                <a:ea typeface="Calibri"/>
                <a:cs typeface="Calibri"/>
              </a:rPr>
              <a:t> ανα </a:t>
            </a:r>
            <a:r>
              <a:rPr lang="en-US" err="1">
                <a:latin typeface="Calibri"/>
                <a:ea typeface="Calibri"/>
                <a:cs typeface="Calibri"/>
              </a:rPr>
              <a:t>κτιριο</a:t>
            </a:r>
            <a:endParaRPr lang="en-US">
              <a:latin typeface="Calibri"/>
              <a:ea typeface="Calibri"/>
              <a:cs typeface="Calibri"/>
            </a:endParaRPr>
          </a:p>
          <a:p>
            <a:r>
              <a:rPr lang="en-US" err="1">
                <a:latin typeface="Calibri"/>
                <a:ea typeface="Calibri"/>
                <a:cs typeface="Calibri"/>
              </a:rPr>
              <a:t>Ενδεικτικ</a:t>
            </a:r>
            <a:r>
              <a:rPr lang="en-US">
                <a:latin typeface="Calibri"/>
                <a:ea typeface="Calibri"/>
                <a:cs typeface="Calibri"/>
              </a:rPr>
              <a:t>α </a:t>
            </a:r>
            <a:r>
              <a:rPr lang="en-US" err="1">
                <a:latin typeface="Calibri"/>
                <a:ea typeface="Calibri"/>
                <a:cs typeface="Calibri"/>
              </a:rPr>
              <a:t>γι</a:t>
            </a:r>
            <a:r>
              <a:rPr lang="en-US">
                <a:latin typeface="Calibri"/>
                <a:ea typeface="Calibri"/>
                <a:cs typeface="Calibri"/>
              </a:rPr>
              <a:t>α </a:t>
            </a:r>
            <a:r>
              <a:rPr lang="en-US" err="1">
                <a:latin typeface="Calibri"/>
                <a:ea typeface="Calibri"/>
                <a:cs typeface="Calibri"/>
              </a:rPr>
              <a:t>εν</a:t>
            </a:r>
            <a:r>
              <a:rPr lang="en-US">
                <a:latin typeface="Calibri"/>
                <a:ea typeface="Calibri"/>
                <a:cs typeface="Calibri"/>
              </a:rPr>
              <a:t>α radar η </a:t>
            </a:r>
            <a:r>
              <a:rPr lang="en-US" err="1">
                <a:latin typeface="Calibri"/>
                <a:ea typeface="Calibri"/>
                <a:cs typeface="Calibri"/>
              </a:rPr>
              <a:t>ροη</a:t>
            </a:r>
            <a:r>
              <a:rPr lang="en-US">
                <a:latin typeface="Calibri"/>
                <a:ea typeface="Calibri"/>
                <a:cs typeface="Calibri"/>
              </a:rPr>
              <a:t> </a:t>
            </a:r>
            <a:r>
              <a:rPr lang="en-US" err="1">
                <a:latin typeface="Calibri"/>
                <a:ea typeface="Calibri"/>
                <a:cs typeface="Calibri"/>
              </a:rPr>
              <a:t>των</a:t>
            </a:r>
            <a:r>
              <a:rPr lang="en-US">
                <a:latin typeface="Calibri"/>
                <a:ea typeface="Calibri"/>
                <a:cs typeface="Calibri"/>
              </a:rPr>
              <a:t> π</a:t>
            </a:r>
            <a:r>
              <a:rPr lang="en-US" err="1">
                <a:latin typeface="Calibri"/>
                <a:ea typeface="Calibri"/>
                <a:cs typeface="Calibri"/>
              </a:rPr>
              <a:t>εζων</a:t>
            </a:r>
            <a:r>
              <a:rPr lang="en-US">
                <a:latin typeface="Calibri"/>
                <a:ea typeface="Calibri"/>
                <a:cs typeface="Calibri"/>
              </a:rPr>
              <a:t> </a:t>
            </a:r>
            <a:r>
              <a:rPr lang="en-US" err="1">
                <a:latin typeface="Calibri"/>
                <a:ea typeface="Calibri"/>
                <a:cs typeface="Calibri"/>
              </a:rPr>
              <a:t>στο</a:t>
            </a:r>
            <a:r>
              <a:rPr lang="en-US">
                <a:latin typeface="Calibri"/>
                <a:ea typeface="Calibri"/>
                <a:cs typeface="Calibri"/>
              </a:rPr>
              <a:t> </a:t>
            </a:r>
            <a:r>
              <a:rPr lang="en-US" err="1">
                <a:latin typeface="Calibri"/>
                <a:ea typeface="Calibri"/>
                <a:cs typeface="Calibri"/>
              </a:rPr>
              <a:t>χρονο</a:t>
            </a:r>
            <a:r>
              <a:rPr lang="en-US">
                <a:latin typeface="Calibri"/>
                <a:ea typeface="Calibri"/>
                <a:cs typeface="Calibri"/>
              </a:rPr>
              <a:t> π</a:t>
            </a:r>
            <a:r>
              <a:rPr lang="en-US" err="1">
                <a:latin typeface="Calibri"/>
                <a:ea typeface="Calibri"/>
                <a:cs typeface="Calibri"/>
              </a:rPr>
              <a:t>οσοι</a:t>
            </a:r>
            <a:r>
              <a:rPr lang="en-US">
                <a:latin typeface="Calibri"/>
                <a:ea typeface="Calibri"/>
                <a:cs typeface="Calibri"/>
              </a:rPr>
              <a:t> </a:t>
            </a:r>
            <a:r>
              <a:rPr lang="en-US" err="1">
                <a:latin typeface="Calibri"/>
                <a:ea typeface="Calibri"/>
                <a:cs typeface="Calibri"/>
              </a:rPr>
              <a:t>κινουντ</a:t>
            </a:r>
            <a:r>
              <a:rPr lang="en-US">
                <a:latin typeface="Calibri"/>
                <a:ea typeface="Calibri"/>
                <a:cs typeface="Calibri"/>
              </a:rPr>
              <a:t>αι π</a:t>
            </a:r>
            <a:r>
              <a:rPr lang="en-US" err="1">
                <a:latin typeface="Calibri"/>
                <a:ea typeface="Calibri"/>
                <a:cs typeface="Calibri"/>
              </a:rPr>
              <a:t>ρος</a:t>
            </a:r>
            <a:r>
              <a:rPr lang="en-US">
                <a:latin typeface="Calibri"/>
                <a:ea typeface="Calibri"/>
                <a:cs typeface="Calibri"/>
              </a:rPr>
              <a:t> </a:t>
            </a:r>
            <a:r>
              <a:rPr lang="en-US" err="1">
                <a:latin typeface="Calibri"/>
                <a:ea typeface="Calibri"/>
                <a:cs typeface="Calibri"/>
              </a:rPr>
              <a:t>το</a:t>
            </a:r>
            <a:r>
              <a:rPr lang="en-US">
                <a:latin typeface="Calibri"/>
                <a:ea typeface="Calibri"/>
                <a:cs typeface="Calibri"/>
              </a:rPr>
              <a:t> </a:t>
            </a:r>
            <a:r>
              <a:rPr lang="en-US" err="1">
                <a:latin typeface="Calibri"/>
                <a:ea typeface="Calibri"/>
                <a:cs typeface="Calibri"/>
              </a:rPr>
              <a:t>κτιριο</a:t>
            </a:r>
            <a:r>
              <a:rPr lang="en-US">
                <a:latin typeface="Calibri"/>
                <a:ea typeface="Calibri"/>
                <a:cs typeface="Calibri"/>
              </a:rPr>
              <a:t> και π</a:t>
            </a:r>
            <a:r>
              <a:rPr lang="en-US" err="1">
                <a:latin typeface="Calibri"/>
                <a:ea typeface="Calibri"/>
                <a:cs typeface="Calibri"/>
              </a:rPr>
              <a:t>οσοι</a:t>
            </a:r>
            <a:r>
              <a:rPr lang="en-US">
                <a:latin typeface="Calibri"/>
                <a:ea typeface="Calibri"/>
                <a:cs typeface="Calibri"/>
              </a:rPr>
              <a:t> </a:t>
            </a:r>
            <a:r>
              <a:rPr lang="en-US" err="1">
                <a:latin typeface="Calibri"/>
                <a:ea typeface="Calibri"/>
                <a:cs typeface="Calibri"/>
              </a:rPr>
              <a:t>φευγουν</a:t>
            </a:r>
            <a:r>
              <a:rPr lang="en-US">
                <a:latin typeface="Calibri"/>
                <a:ea typeface="Calibri"/>
                <a:cs typeface="Calibri"/>
              </a:rPr>
              <a:t> απο α</a:t>
            </a:r>
            <a:r>
              <a:rPr lang="en-US" err="1">
                <a:latin typeface="Calibri"/>
                <a:ea typeface="Calibri"/>
                <a:cs typeface="Calibri"/>
              </a:rPr>
              <a:t>υτο</a:t>
            </a:r>
            <a:r>
              <a:rPr lang="en-US">
                <a:latin typeface="Calibri"/>
                <a:ea typeface="Calibri"/>
                <a:cs typeface="Calibri"/>
              </a:rPr>
              <a:t>, </a:t>
            </a:r>
            <a:r>
              <a:rPr lang="en-US" err="1">
                <a:latin typeface="Calibri"/>
                <a:ea typeface="Calibri"/>
                <a:cs typeface="Calibri"/>
              </a:rPr>
              <a:t>μεγιστη</a:t>
            </a:r>
            <a:r>
              <a:rPr lang="en-US">
                <a:latin typeface="Calibri"/>
                <a:ea typeface="Calibri"/>
                <a:cs typeface="Calibri"/>
              </a:rPr>
              <a:t> </a:t>
            </a:r>
            <a:r>
              <a:rPr lang="en-US" err="1">
                <a:latin typeface="Calibri"/>
                <a:ea typeface="Calibri"/>
                <a:cs typeface="Calibri"/>
              </a:rPr>
              <a:t>τιμη</a:t>
            </a:r>
            <a:r>
              <a:rPr lang="en-US">
                <a:latin typeface="Calibri"/>
                <a:ea typeface="Calibri"/>
                <a:cs typeface="Calibri"/>
              </a:rPr>
              <a:t> </a:t>
            </a:r>
            <a:r>
              <a:rPr lang="en-US" err="1">
                <a:latin typeface="Calibri"/>
                <a:ea typeface="Calibri"/>
                <a:cs typeface="Calibri"/>
              </a:rPr>
              <a:t>ως</a:t>
            </a:r>
            <a:r>
              <a:rPr lang="en-US">
                <a:latin typeface="Calibri"/>
                <a:ea typeface="Calibri"/>
                <a:cs typeface="Calibri"/>
              </a:rPr>
              <a:t> βα</a:t>
            </a:r>
            <a:r>
              <a:rPr lang="en-US" err="1">
                <a:latin typeface="Calibri"/>
                <a:ea typeface="Calibri"/>
                <a:cs typeface="Calibri"/>
              </a:rPr>
              <a:t>ρος</a:t>
            </a:r>
            <a:r>
              <a:rPr lang="en-US">
                <a:latin typeface="Calibri"/>
                <a:ea typeface="Calibri"/>
                <a:cs typeface="Calibri"/>
              </a:rPr>
              <a:t> </a:t>
            </a:r>
            <a:r>
              <a:rPr lang="en-US" err="1">
                <a:latin typeface="Calibri"/>
                <a:ea typeface="Calibri"/>
                <a:cs typeface="Calibri"/>
              </a:rPr>
              <a:t>στον</a:t>
            </a:r>
            <a:r>
              <a:rPr lang="en-US">
                <a:latin typeface="Calibri"/>
                <a:ea typeface="Calibri"/>
                <a:cs typeface="Calibri"/>
              </a:rPr>
              <a:t> α</a:t>
            </a:r>
            <a:r>
              <a:rPr lang="en-US" err="1">
                <a:latin typeface="Calibri"/>
                <a:ea typeface="Calibri"/>
                <a:cs typeface="Calibri"/>
              </a:rPr>
              <a:t>λγοριθμο</a:t>
            </a:r>
            <a:r>
              <a:rPr lang="en-US">
                <a:latin typeface="Calibri"/>
                <a:ea typeface="Calibri"/>
                <a:cs typeface="Calibri"/>
              </a:rPr>
              <a:t> </a:t>
            </a:r>
            <a:r>
              <a:rPr lang="en-US" err="1">
                <a:latin typeface="Calibri"/>
                <a:ea typeface="Calibri"/>
                <a:cs typeface="Calibri"/>
              </a:rPr>
              <a:t>εκκενωσης</a:t>
            </a:r>
            <a:r>
              <a:rPr lang="en-US">
                <a:latin typeface="Calibri"/>
                <a:ea typeface="Calibri"/>
                <a:cs typeface="Calibri"/>
              </a:rPr>
              <a:t> </a:t>
            </a:r>
            <a:r>
              <a:rPr lang="en-US" err="1">
                <a:latin typeface="Calibri"/>
                <a:ea typeface="Calibri"/>
                <a:cs typeface="Calibri"/>
              </a:rPr>
              <a:t>γι</a:t>
            </a:r>
            <a:r>
              <a:rPr lang="en-US">
                <a:latin typeface="Calibri"/>
                <a:ea typeface="Calibri"/>
                <a:cs typeface="Calibri"/>
              </a:rPr>
              <a:t>α να </a:t>
            </a:r>
            <a:r>
              <a:rPr lang="en-US" err="1">
                <a:latin typeface="Calibri"/>
                <a:ea typeface="Calibri"/>
                <a:cs typeface="Calibri"/>
              </a:rPr>
              <a:t>ξερουμε</a:t>
            </a:r>
            <a:r>
              <a:rPr lang="en-US">
                <a:latin typeface="Calibri"/>
                <a:ea typeface="Calibri"/>
                <a:cs typeface="Calibri"/>
              </a:rPr>
              <a:t> </a:t>
            </a:r>
            <a:r>
              <a:rPr lang="en-US" err="1">
                <a:latin typeface="Calibri"/>
                <a:ea typeface="Calibri"/>
                <a:cs typeface="Calibri"/>
              </a:rPr>
              <a:t>σε</a:t>
            </a:r>
            <a:r>
              <a:rPr lang="en-US">
                <a:latin typeface="Calibri"/>
                <a:ea typeface="Calibri"/>
                <a:cs typeface="Calibri"/>
              </a:rPr>
              <a:t> π</a:t>
            </a:r>
            <a:r>
              <a:rPr lang="en-US" err="1">
                <a:latin typeface="Calibri"/>
                <a:ea typeface="Calibri"/>
                <a:cs typeface="Calibri"/>
              </a:rPr>
              <a:t>οιον</a:t>
            </a:r>
            <a:r>
              <a:rPr lang="en-US">
                <a:latin typeface="Calibri"/>
                <a:ea typeface="Calibri"/>
                <a:cs typeface="Calibri"/>
              </a:rPr>
              <a:t> </a:t>
            </a:r>
            <a:r>
              <a:rPr lang="en-US" err="1">
                <a:latin typeface="Calibri"/>
                <a:ea typeface="Calibri"/>
                <a:cs typeface="Calibri"/>
              </a:rPr>
              <a:t>κομ</a:t>
            </a:r>
            <a:r>
              <a:rPr lang="en-US">
                <a:latin typeface="Calibri"/>
                <a:ea typeface="Calibri"/>
                <a:cs typeface="Calibri"/>
              </a:rPr>
              <a:t>βο μπ</a:t>
            </a:r>
            <a:r>
              <a:rPr lang="en-US" err="1">
                <a:latin typeface="Calibri"/>
                <a:ea typeface="Calibri"/>
                <a:cs typeface="Calibri"/>
              </a:rPr>
              <a:t>ορει</a:t>
            </a:r>
            <a:r>
              <a:rPr lang="en-US">
                <a:latin typeface="Calibri"/>
                <a:ea typeface="Calibri"/>
                <a:cs typeface="Calibri"/>
              </a:rPr>
              <a:t> να </a:t>
            </a:r>
            <a:r>
              <a:rPr lang="en-US" err="1">
                <a:latin typeface="Calibri"/>
                <a:ea typeface="Calibri"/>
                <a:cs typeface="Calibri"/>
              </a:rPr>
              <a:t>δημιουργηθει</a:t>
            </a:r>
            <a:r>
              <a:rPr lang="en-US">
                <a:latin typeface="Calibri"/>
                <a:ea typeface="Calibri"/>
                <a:cs typeface="Calibri"/>
              </a:rPr>
              <a:t> </a:t>
            </a:r>
            <a:r>
              <a:rPr lang="en-US" err="1">
                <a:latin typeface="Calibri"/>
                <a:ea typeface="Calibri"/>
                <a:cs typeface="Calibri"/>
              </a:rPr>
              <a:t>συνωστισμος</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6690776-6DA5-42DC-A953-C129870A5E0F}" type="slidenum">
              <a:rPr lang="en-US" smtClean="0"/>
              <a:t>14</a:t>
            </a:fld>
            <a:endParaRPr lang="en-US"/>
          </a:p>
        </p:txBody>
      </p:sp>
    </p:spTree>
    <p:extLst>
      <p:ext uri="{BB962C8B-B14F-4D97-AF65-F5344CB8AC3E}">
        <p14:creationId xmlns:p14="http://schemas.microsoft.com/office/powerpoint/2010/main" val="1073872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Sotiris</a:t>
            </a:r>
          </a:p>
        </p:txBody>
      </p:sp>
      <p:sp>
        <p:nvSpPr>
          <p:cNvPr id="4" name="Slide Number Placeholder 3"/>
          <p:cNvSpPr>
            <a:spLocks noGrp="1"/>
          </p:cNvSpPr>
          <p:nvPr>
            <p:ph type="sldNum" sz="quarter" idx="5"/>
          </p:nvPr>
        </p:nvSpPr>
        <p:spPr/>
        <p:txBody>
          <a:bodyPr/>
          <a:lstStyle/>
          <a:p>
            <a:fld id="{16690776-6DA5-42DC-A953-C129870A5E0F}" type="slidenum">
              <a:rPr lang="en-US" smtClean="0"/>
              <a:t>15</a:t>
            </a:fld>
            <a:endParaRPr lang="en-US"/>
          </a:p>
        </p:txBody>
      </p:sp>
    </p:spTree>
    <p:extLst>
      <p:ext uri="{BB962C8B-B14F-4D97-AF65-F5344CB8AC3E}">
        <p14:creationId xmlns:p14="http://schemas.microsoft.com/office/powerpoint/2010/main" val="565026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Giorgos Natalia </a:t>
            </a:r>
          </a:p>
        </p:txBody>
      </p:sp>
      <p:sp>
        <p:nvSpPr>
          <p:cNvPr id="4" name="Slide Number Placeholder 3"/>
          <p:cNvSpPr>
            <a:spLocks noGrp="1"/>
          </p:cNvSpPr>
          <p:nvPr>
            <p:ph type="sldNum" sz="quarter" idx="5"/>
          </p:nvPr>
        </p:nvSpPr>
        <p:spPr/>
        <p:txBody>
          <a:bodyPr/>
          <a:lstStyle/>
          <a:p>
            <a:fld id="{16690776-6DA5-42DC-A953-C129870A5E0F}" type="slidenum">
              <a:rPr lang="en-US" smtClean="0"/>
              <a:t>16</a:t>
            </a:fld>
            <a:endParaRPr lang="en-US"/>
          </a:p>
        </p:txBody>
      </p:sp>
    </p:spTree>
    <p:extLst>
      <p:ext uri="{BB962C8B-B14F-4D97-AF65-F5344CB8AC3E}">
        <p14:creationId xmlns:p14="http://schemas.microsoft.com/office/powerpoint/2010/main" val="4051010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sotiris</a:t>
            </a:r>
            <a:endParaRPr lang="en-US"/>
          </a:p>
        </p:txBody>
      </p:sp>
      <p:sp>
        <p:nvSpPr>
          <p:cNvPr id="4" name="Slide Number Placeholder 3"/>
          <p:cNvSpPr>
            <a:spLocks noGrp="1"/>
          </p:cNvSpPr>
          <p:nvPr>
            <p:ph type="sldNum" sz="quarter" idx="5"/>
          </p:nvPr>
        </p:nvSpPr>
        <p:spPr/>
        <p:txBody>
          <a:bodyPr/>
          <a:lstStyle/>
          <a:p>
            <a:fld id="{16690776-6DA5-42DC-A953-C129870A5E0F}" type="slidenum">
              <a:rPr lang="en-US" smtClean="0"/>
              <a:t>18</a:t>
            </a:fld>
            <a:endParaRPr lang="en-US"/>
          </a:p>
        </p:txBody>
      </p:sp>
    </p:spTree>
    <p:extLst>
      <p:ext uri="{BB962C8B-B14F-4D97-AF65-F5344CB8AC3E}">
        <p14:creationId xmlns:p14="http://schemas.microsoft.com/office/powerpoint/2010/main" val="416685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Sotiris </a:t>
            </a:r>
          </a:p>
        </p:txBody>
      </p:sp>
      <p:sp>
        <p:nvSpPr>
          <p:cNvPr id="4" name="Slide Number Placeholder 3"/>
          <p:cNvSpPr>
            <a:spLocks noGrp="1"/>
          </p:cNvSpPr>
          <p:nvPr>
            <p:ph type="sldNum" sz="quarter" idx="5"/>
          </p:nvPr>
        </p:nvSpPr>
        <p:spPr/>
        <p:txBody>
          <a:bodyPr/>
          <a:lstStyle/>
          <a:p>
            <a:fld id="{16690776-6DA5-42DC-A953-C129870A5E0F}" type="slidenum">
              <a:rPr lang="en-US" smtClean="0"/>
              <a:t>19</a:t>
            </a:fld>
            <a:endParaRPr lang="en-US"/>
          </a:p>
        </p:txBody>
      </p:sp>
    </p:spTree>
    <p:extLst>
      <p:ext uri="{BB962C8B-B14F-4D97-AF65-F5344CB8AC3E}">
        <p14:creationId xmlns:p14="http://schemas.microsoft.com/office/powerpoint/2010/main" val="2001572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38801-C951-6381-0026-EEC5E6F82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3A0E53-3863-428E-5B5C-75F90AE6B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DB658A-0E2B-58FD-4C63-F3A226775D6D}"/>
              </a:ext>
            </a:extLst>
          </p:cNvPr>
          <p:cNvSpPr>
            <a:spLocks noGrp="1"/>
          </p:cNvSpPr>
          <p:nvPr>
            <p:ph type="body" idx="1"/>
          </p:nvPr>
        </p:nvSpPr>
        <p:spPr/>
        <p:txBody>
          <a:bodyPr/>
          <a:lstStyle/>
          <a:p>
            <a:r>
              <a:rPr lang="en-US"/>
              <a:t>Sotiris</a:t>
            </a:r>
          </a:p>
        </p:txBody>
      </p:sp>
      <p:sp>
        <p:nvSpPr>
          <p:cNvPr id="4" name="Slide Number Placeholder 3">
            <a:extLst>
              <a:ext uri="{FF2B5EF4-FFF2-40B4-BE49-F238E27FC236}">
                <a16:creationId xmlns:a16="http://schemas.microsoft.com/office/drawing/2014/main" id="{998ADEE9-4AA4-363B-D3AA-78932CC1396B}"/>
              </a:ext>
            </a:extLst>
          </p:cNvPr>
          <p:cNvSpPr>
            <a:spLocks noGrp="1"/>
          </p:cNvSpPr>
          <p:nvPr>
            <p:ph type="sldNum" sz="quarter" idx="5"/>
          </p:nvPr>
        </p:nvSpPr>
        <p:spPr/>
        <p:txBody>
          <a:bodyPr/>
          <a:lstStyle/>
          <a:p>
            <a:fld id="{9970F6A2-7979-4567-9F84-4A6A94BA88ED}" type="slidenum">
              <a:rPr lang="en-US" smtClean="0"/>
              <a:t>20</a:t>
            </a:fld>
            <a:endParaRPr lang="en-US"/>
          </a:p>
        </p:txBody>
      </p:sp>
    </p:spTree>
    <p:extLst>
      <p:ext uri="{BB962C8B-B14F-4D97-AF65-F5344CB8AC3E}">
        <p14:creationId xmlns:p14="http://schemas.microsoft.com/office/powerpoint/2010/main" val="3965956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16690776-6DA5-42DC-A953-C129870A5E0F}" type="slidenum">
              <a:rPr lang="en-US" smtClean="0"/>
              <a:t>21</a:t>
            </a:fld>
            <a:endParaRPr lang="en-US"/>
          </a:p>
        </p:txBody>
      </p:sp>
    </p:spTree>
    <p:extLst>
      <p:ext uri="{BB962C8B-B14F-4D97-AF65-F5344CB8AC3E}">
        <p14:creationId xmlns:p14="http://schemas.microsoft.com/office/powerpoint/2010/main" val="323390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To </a:t>
            </a:r>
            <a:r>
              <a:rPr lang="en-US" err="1"/>
              <a:t>συστημ</a:t>
            </a:r>
            <a:r>
              <a:rPr lang="en-US"/>
              <a:t>α απ</a:t>
            </a:r>
            <a:r>
              <a:rPr lang="en-US" err="1"/>
              <a:t>ευθυνετ</a:t>
            </a:r>
            <a:r>
              <a:rPr lang="en-US"/>
              <a:t>αι </a:t>
            </a:r>
            <a:r>
              <a:rPr lang="en-US" err="1"/>
              <a:t>σε</a:t>
            </a:r>
            <a:r>
              <a:rPr lang="en-US"/>
              <a:t> </a:t>
            </a:r>
            <a:r>
              <a:rPr lang="en-US" err="1"/>
              <a:t>μεγ</a:t>
            </a:r>
            <a:r>
              <a:rPr lang="en-US"/>
              <a:t>α</a:t>
            </a:r>
            <a:r>
              <a:rPr lang="en-US" err="1"/>
              <a:t>λες</a:t>
            </a:r>
            <a:r>
              <a:rPr lang="en-US"/>
              <a:t> </a:t>
            </a:r>
            <a:r>
              <a:rPr lang="en-US" err="1"/>
              <a:t>εγκ</a:t>
            </a:r>
            <a:r>
              <a:rPr lang="en-US"/>
              <a:t>ατα</a:t>
            </a:r>
            <a:r>
              <a:rPr lang="en-US" err="1"/>
              <a:t>στ</a:t>
            </a:r>
            <a:r>
              <a:rPr lang="en-US"/>
              <a:t>α</a:t>
            </a:r>
            <a:r>
              <a:rPr lang="en-US" err="1"/>
              <a:t>σεις</a:t>
            </a:r>
            <a:r>
              <a:rPr lang="en-US"/>
              <a:t> π</a:t>
            </a:r>
            <a:r>
              <a:rPr lang="en-US" err="1"/>
              <a:t>ου</a:t>
            </a:r>
            <a:r>
              <a:rPr lang="en-US"/>
              <a:t> απα</a:t>
            </a:r>
            <a:r>
              <a:rPr lang="en-US" err="1"/>
              <a:t>ιτουν</a:t>
            </a:r>
            <a:r>
              <a:rPr lang="en-US"/>
              <a:t> </a:t>
            </a:r>
            <a:r>
              <a:rPr lang="en-US" err="1"/>
              <a:t>συντονισμο</a:t>
            </a:r>
            <a:r>
              <a:rPr lang="en-US"/>
              <a:t> </a:t>
            </a:r>
            <a:r>
              <a:rPr lang="en-US" err="1"/>
              <a:t>γι</a:t>
            </a:r>
            <a:r>
              <a:rPr lang="en-US"/>
              <a:t>α </a:t>
            </a:r>
            <a:r>
              <a:rPr lang="en-US" err="1"/>
              <a:t>την</a:t>
            </a:r>
            <a:r>
              <a:rPr lang="en-US"/>
              <a:t> </a:t>
            </a:r>
            <a:r>
              <a:rPr lang="en-US" err="1"/>
              <a:t>εκκενωση</a:t>
            </a:r>
            <a:endParaRPr lang="en-US"/>
          </a:p>
          <a:p>
            <a:r>
              <a:rPr lang="en-US" err="1"/>
              <a:t>Εντο</a:t>
            </a:r>
            <a:r>
              <a:rPr lang="en-US"/>
              <a:t>π</a:t>
            </a:r>
            <a:r>
              <a:rPr lang="en-US" err="1"/>
              <a:t>ιζει</a:t>
            </a:r>
            <a:r>
              <a:rPr lang="en-US"/>
              <a:t> </a:t>
            </a:r>
            <a:r>
              <a:rPr lang="en-US" err="1"/>
              <a:t>την</a:t>
            </a:r>
            <a:r>
              <a:rPr lang="en-US"/>
              <a:t> α</a:t>
            </a:r>
            <a:r>
              <a:rPr lang="en-US" err="1"/>
              <a:t>κρι</a:t>
            </a:r>
            <a:r>
              <a:rPr lang="en-US"/>
              <a:t>βη </a:t>
            </a:r>
            <a:r>
              <a:rPr lang="en-US" err="1"/>
              <a:t>το</a:t>
            </a:r>
            <a:r>
              <a:rPr lang="en-US"/>
              <a:t>π</a:t>
            </a:r>
            <a:r>
              <a:rPr lang="en-US" err="1"/>
              <a:t>οθεσι</a:t>
            </a:r>
            <a:r>
              <a:rPr lang="en-US"/>
              <a:t>α </a:t>
            </a:r>
            <a:r>
              <a:rPr lang="en-US" err="1"/>
              <a:t>τη</a:t>
            </a:r>
            <a:r>
              <a:rPr lang="en-US"/>
              <a:t> </a:t>
            </a:r>
            <a:r>
              <a:rPr lang="en-US" err="1"/>
              <a:t>στιγμη</a:t>
            </a:r>
            <a:r>
              <a:rPr lang="en-US"/>
              <a:t> π</a:t>
            </a:r>
            <a:r>
              <a:rPr lang="en-US" err="1"/>
              <a:t>ου</a:t>
            </a:r>
            <a:r>
              <a:rPr lang="en-US"/>
              <a:t> </a:t>
            </a:r>
            <a:r>
              <a:rPr lang="en-US" err="1"/>
              <a:t>εκδηλωνετ</a:t>
            </a:r>
            <a:r>
              <a:rPr lang="en-US"/>
              <a:t>αι </a:t>
            </a:r>
            <a:r>
              <a:rPr lang="en-US" err="1"/>
              <a:t>με</a:t>
            </a:r>
            <a:r>
              <a:rPr lang="en-US"/>
              <a:t> </a:t>
            </a:r>
            <a:r>
              <a:rPr lang="en-US" err="1"/>
              <a:t>τεχνητη</a:t>
            </a:r>
            <a:r>
              <a:rPr lang="en-US"/>
              <a:t> </a:t>
            </a:r>
            <a:r>
              <a:rPr lang="en-US" err="1"/>
              <a:t>νοημοσυνη</a:t>
            </a:r>
            <a:r>
              <a:rPr lang="en-US"/>
              <a:t> και πα</a:t>
            </a:r>
            <a:r>
              <a:rPr lang="en-US" err="1"/>
              <a:t>ρεχει</a:t>
            </a:r>
            <a:r>
              <a:rPr lang="en-US"/>
              <a:t> </a:t>
            </a:r>
            <a:r>
              <a:rPr lang="en-US" err="1"/>
              <a:t>στον</a:t>
            </a:r>
            <a:r>
              <a:rPr lang="en-US"/>
              <a:t> κα</a:t>
            </a:r>
            <a:r>
              <a:rPr lang="en-US" err="1"/>
              <a:t>θε</a:t>
            </a:r>
            <a:r>
              <a:rPr lang="en-US"/>
              <a:t> </a:t>
            </a:r>
            <a:r>
              <a:rPr lang="en-US" err="1"/>
              <a:t>χρηστη</a:t>
            </a:r>
            <a:r>
              <a:rPr lang="en-US"/>
              <a:t> </a:t>
            </a:r>
            <a:r>
              <a:rPr lang="en-US" err="1"/>
              <a:t>τη</a:t>
            </a:r>
            <a:r>
              <a:rPr lang="en-US"/>
              <a:t> </a:t>
            </a:r>
            <a:r>
              <a:rPr lang="en-US" err="1"/>
              <a:t>δι</a:t>
            </a:r>
            <a:r>
              <a:rPr lang="en-US"/>
              <a:t>α</a:t>
            </a:r>
            <a:r>
              <a:rPr lang="en-US" err="1"/>
              <a:t>δρομη</a:t>
            </a:r>
            <a:r>
              <a:rPr lang="en-US"/>
              <a:t> </a:t>
            </a:r>
            <a:r>
              <a:rPr lang="en-US" err="1"/>
              <a:t>του</a:t>
            </a:r>
            <a:r>
              <a:rPr lang="en-US"/>
              <a:t> ανα</a:t>
            </a:r>
            <a:r>
              <a:rPr lang="en-US" err="1"/>
              <a:t>λογ</a:t>
            </a:r>
            <a:r>
              <a:rPr lang="en-US"/>
              <a:t>α </a:t>
            </a:r>
            <a:r>
              <a:rPr lang="en-US" err="1"/>
              <a:t>με</a:t>
            </a:r>
            <a:r>
              <a:rPr lang="en-US"/>
              <a:t> </a:t>
            </a:r>
            <a:r>
              <a:rPr lang="en-US" err="1"/>
              <a:t>το</a:t>
            </a:r>
            <a:r>
              <a:rPr lang="en-US"/>
              <a:t> </a:t>
            </a:r>
            <a:r>
              <a:rPr lang="en-US" err="1"/>
              <a:t>σημειο</a:t>
            </a:r>
            <a:r>
              <a:rPr lang="en-US"/>
              <a:t> π</a:t>
            </a:r>
            <a:r>
              <a:rPr lang="en-US" err="1"/>
              <a:t>ου</a:t>
            </a:r>
            <a:r>
              <a:rPr lang="en-US"/>
              <a:t> β</a:t>
            </a:r>
            <a:r>
              <a:rPr lang="en-US" err="1"/>
              <a:t>ρισκετ</a:t>
            </a:r>
            <a:r>
              <a:rPr lang="en-US"/>
              <a:t>αι, κα</a:t>
            </a:r>
            <a:r>
              <a:rPr lang="en-US" err="1"/>
              <a:t>τι</a:t>
            </a:r>
            <a:r>
              <a:rPr lang="en-US"/>
              <a:t> π</a:t>
            </a:r>
            <a:r>
              <a:rPr lang="en-US" err="1"/>
              <a:t>ου</a:t>
            </a:r>
            <a:r>
              <a:rPr lang="en-US"/>
              <a:t> </a:t>
            </a:r>
            <a:r>
              <a:rPr lang="en-US" err="1"/>
              <a:t>ενισχυει</a:t>
            </a:r>
            <a:r>
              <a:rPr lang="en-US"/>
              <a:t> </a:t>
            </a:r>
            <a:r>
              <a:rPr lang="en-US" err="1"/>
              <a:t>την</a:t>
            </a:r>
            <a:r>
              <a:rPr lang="en-US"/>
              <a:t> α</a:t>
            </a:r>
            <a:r>
              <a:rPr lang="en-US" err="1"/>
              <a:t>σφ</a:t>
            </a:r>
            <a:r>
              <a:rPr lang="en-US"/>
              <a:t>α</a:t>
            </a:r>
            <a:r>
              <a:rPr lang="en-US" err="1"/>
              <a:t>λει</a:t>
            </a:r>
            <a:r>
              <a:rPr lang="en-US"/>
              <a:t>α </a:t>
            </a:r>
            <a:r>
              <a:rPr lang="en-US" err="1"/>
              <a:t>σε</a:t>
            </a:r>
            <a:r>
              <a:rPr lang="en-US"/>
              <a:t> α</a:t>
            </a:r>
            <a:r>
              <a:rPr lang="en-US" err="1"/>
              <a:t>ντιθεση</a:t>
            </a:r>
            <a:r>
              <a:rPr lang="en-US"/>
              <a:t> </a:t>
            </a:r>
            <a:r>
              <a:rPr lang="en-US" err="1"/>
              <a:t>με</a:t>
            </a:r>
            <a:r>
              <a:rPr lang="en-US"/>
              <a:t> </a:t>
            </a:r>
            <a:r>
              <a:rPr lang="en-US" err="1"/>
              <a:t>τις</a:t>
            </a:r>
            <a:r>
              <a:rPr lang="en-US"/>
              <a:t> </a:t>
            </a:r>
            <a:r>
              <a:rPr lang="en-US" err="1"/>
              <a:t>στ</a:t>
            </a:r>
            <a:r>
              <a:rPr lang="en-US"/>
              <a:t>α</a:t>
            </a:r>
            <a:r>
              <a:rPr lang="en-US" err="1"/>
              <a:t>τικες</a:t>
            </a:r>
            <a:r>
              <a:rPr lang="en-US"/>
              <a:t> </a:t>
            </a:r>
            <a:r>
              <a:rPr lang="en-US" err="1"/>
              <a:t>εξοδους</a:t>
            </a:r>
            <a:r>
              <a:rPr lang="en-US"/>
              <a:t> </a:t>
            </a:r>
            <a:r>
              <a:rPr lang="en-US" err="1"/>
              <a:t>κτιριων</a:t>
            </a:r>
            <a:r>
              <a:rPr lang="en-US"/>
              <a:t> π</a:t>
            </a:r>
            <a:r>
              <a:rPr lang="en-US" err="1"/>
              <a:t>ου</a:t>
            </a:r>
            <a:r>
              <a:rPr lang="en-US"/>
              <a:t> </a:t>
            </a:r>
            <a:r>
              <a:rPr lang="en-US" err="1"/>
              <a:t>ειν</a:t>
            </a:r>
            <a:r>
              <a:rPr lang="en-US"/>
              <a:t>αι α</a:t>
            </a:r>
            <a:r>
              <a:rPr lang="en-US" err="1"/>
              <a:t>μετ</a:t>
            </a:r>
            <a:r>
              <a:rPr lang="en-US"/>
              <a:t>αβ</a:t>
            </a:r>
            <a:r>
              <a:rPr lang="en-US" err="1"/>
              <a:t>λητες</a:t>
            </a:r>
            <a:r>
              <a:rPr lang="en-US"/>
              <a:t> α</a:t>
            </a:r>
            <a:r>
              <a:rPr lang="en-US" err="1"/>
              <a:t>νεξ</a:t>
            </a:r>
            <a:r>
              <a:rPr lang="en-US"/>
              <a:t>α</a:t>
            </a:r>
            <a:r>
              <a:rPr lang="en-US" err="1"/>
              <a:t>ρτητ</a:t>
            </a:r>
            <a:r>
              <a:rPr lang="en-US"/>
              <a:t>α απο </a:t>
            </a:r>
            <a:r>
              <a:rPr lang="en-US" err="1"/>
              <a:t>το</a:t>
            </a:r>
            <a:r>
              <a:rPr lang="en-US"/>
              <a:t> </a:t>
            </a:r>
            <a:r>
              <a:rPr lang="en-US" err="1"/>
              <a:t>σημειο</a:t>
            </a:r>
            <a:r>
              <a:rPr lang="en-US"/>
              <a:t> </a:t>
            </a:r>
            <a:r>
              <a:rPr lang="en-US" err="1"/>
              <a:t>της</a:t>
            </a:r>
            <a:r>
              <a:rPr lang="en-US"/>
              <a:t> φωτιας</a:t>
            </a:r>
          </a:p>
        </p:txBody>
      </p:sp>
      <p:sp>
        <p:nvSpPr>
          <p:cNvPr id="4" name="Slide Number Placeholder 3"/>
          <p:cNvSpPr>
            <a:spLocks noGrp="1"/>
          </p:cNvSpPr>
          <p:nvPr>
            <p:ph type="sldNum" sz="quarter" idx="5"/>
          </p:nvPr>
        </p:nvSpPr>
        <p:spPr/>
        <p:txBody>
          <a:bodyPr/>
          <a:lstStyle/>
          <a:p>
            <a:fld id="{16690776-6DA5-42DC-A953-C129870A5E0F}" type="slidenum">
              <a:rPr lang="en-US" smtClean="0"/>
              <a:t>3</a:t>
            </a:fld>
            <a:endParaRPr lang="en-US"/>
          </a:p>
        </p:txBody>
      </p:sp>
    </p:spTree>
    <p:extLst>
      <p:ext uri="{BB962C8B-B14F-4D97-AF65-F5344CB8AC3E}">
        <p14:creationId xmlns:p14="http://schemas.microsoft.com/office/powerpoint/2010/main" val="1905199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err="1"/>
              <a:t>Παρακολουθηση</a:t>
            </a:r>
            <a:r>
              <a:rPr lang="el-GR"/>
              <a:t> </a:t>
            </a:r>
            <a:r>
              <a:rPr lang="el-GR" err="1"/>
              <a:t>πληθους</a:t>
            </a:r>
            <a:r>
              <a:rPr lang="el-GR"/>
              <a:t> για να </a:t>
            </a:r>
            <a:r>
              <a:rPr lang="el-GR" err="1"/>
              <a:t>αποφευχθει</a:t>
            </a:r>
            <a:r>
              <a:rPr lang="el-GR"/>
              <a:t> ο </a:t>
            </a:r>
            <a:r>
              <a:rPr lang="el-GR" err="1"/>
              <a:t>συνωστισμος</a:t>
            </a:r>
            <a:r>
              <a:rPr lang="el-GR"/>
              <a:t> στις </a:t>
            </a:r>
            <a:r>
              <a:rPr lang="el-GR" err="1"/>
              <a:t>εξοδους</a:t>
            </a:r>
            <a:r>
              <a:rPr lang="el-GR"/>
              <a:t> των </a:t>
            </a:r>
            <a:r>
              <a:rPr lang="el-GR" err="1"/>
              <a:t>κτιριων</a:t>
            </a:r>
            <a:endParaRPr lang="en-US" err="1"/>
          </a:p>
          <a:p>
            <a:endParaRPr lang="el-GR"/>
          </a:p>
          <a:p>
            <a:r>
              <a:rPr lang="el-GR" err="1"/>
              <a:t>Πινακας</a:t>
            </a:r>
            <a:r>
              <a:rPr lang="el-GR"/>
              <a:t> </a:t>
            </a:r>
            <a:r>
              <a:rPr lang="el-GR" err="1"/>
              <a:t>ελεγχου</a:t>
            </a:r>
            <a:r>
              <a:rPr lang="el-GR"/>
              <a:t> </a:t>
            </a:r>
            <a:r>
              <a:rPr lang="el-GR" err="1"/>
              <a:t>διαχειρισης</a:t>
            </a:r>
            <a:r>
              <a:rPr lang="el-GR"/>
              <a:t> για </a:t>
            </a:r>
            <a:r>
              <a:rPr lang="el-GR" err="1"/>
              <a:t>παρακολουθει</a:t>
            </a:r>
            <a:r>
              <a:rPr lang="el-GR"/>
              <a:t> το </a:t>
            </a:r>
            <a:r>
              <a:rPr lang="el-GR" err="1"/>
              <a:t>συστημα</a:t>
            </a:r>
            <a:r>
              <a:rPr lang="el-GR"/>
              <a:t>, </a:t>
            </a:r>
            <a:r>
              <a:rPr lang="el-GR" err="1"/>
              <a:t>αισθητηρες</a:t>
            </a:r>
            <a:r>
              <a:rPr lang="el-GR"/>
              <a:t> </a:t>
            </a:r>
            <a:r>
              <a:rPr lang="el-GR" err="1"/>
              <a:t>καμερες</a:t>
            </a:r>
            <a:r>
              <a:rPr lang="el-GR"/>
              <a:t> να </a:t>
            </a:r>
            <a:r>
              <a:rPr lang="el-GR" err="1"/>
              <a:t>στελνει</a:t>
            </a:r>
            <a:r>
              <a:rPr lang="el-GR"/>
              <a:t> </a:t>
            </a:r>
            <a:r>
              <a:rPr lang="el-GR" err="1"/>
              <a:t>μηνυματα</a:t>
            </a:r>
            <a:r>
              <a:rPr lang="el-GR"/>
              <a:t> στο </a:t>
            </a:r>
            <a:r>
              <a:rPr lang="el-GR" err="1"/>
              <a:t>χρηστη</a:t>
            </a:r>
            <a:endParaRPr lang="el-GR"/>
          </a:p>
          <a:p>
            <a:endParaRPr lang="el-GR"/>
          </a:p>
          <a:p>
            <a:r>
              <a:rPr lang="el-GR" err="1"/>
              <a:t>Προσομοιωση</a:t>
            </a:r>
            <a:r>
              <a:rPr lang="el-GR"/>
              <a:t> </a:t>
            </a:r>
            <a:r>
              <a:rPr lang="el-GR" err="1"/>
              <a:t>ροων</a:t>
            </a:r>
            <a:r>
              <a:rPr lang="el-GR"/>
              <a:t> </a:t>
            </a:r>
            <a:r>
              <a:rPr lang="el-GR" err="1"/>
              <a:t>εκκενωσης</a:t>
            </a:r>
            <a:r>
              <a:rPr lang="el-GR"/>
              <a:t>, </a:t>
            </a:r>
            <a:r>
              <a:rPr lang="el-GR" err="1"/>
              <a:t>βοηθουν</a:t>
            </a:r>
            <a:r>
              <a:rPr lang="el-GR"/>
              <a:t> τους </a:t>
            </a:r>
            <a:r>
              <a:rPr lang="el-GR" err="1"/>
              <a:t>τεχνικους</a:t>
            </a:r>
            <a:r>
              <a:rPr lang="el-GR"/>
              <a:t> </a:t>
            </a:r>
            <a:r>
              <a:rPr lang="el-GR" err="1"/>
              <a:t>ασφαλειας</a:t>
            </a:r>
            <a:r>
              <a:rPr lang="el-GR"/>
              <a:t> να </a:t>
            </a:r>
            <a:r>
              <a:rPr lang="el-GR" err="1"/>
              <a:t>σχεδιαζουν</a:t>
            </a:r>
            <a:r>
              <a:rPr lang="el-GR"/>
              <a:t> </a:t>
            </a:r>
            <a:r>
              <a:rPr lang="el-GR" err="1"/>
              <a:t>καλυτερα</a:t>
            </a:r>
            <a:r>
              <a:rPr lang="el-GR"/>
              <a:t> </a:t>
            </a:r>
            <a:r>
              <a:rPr lang="el-GR" err="1"/>
              <a:t>πλανα</a:t>
            </a:r>
            <a:r>
              <a:rPr lang="el-GR"/>
              <a:t> </a:t>
            </a:r>
            <a:r>
              <a:rPr lang="el-GR" err="1"/>
              <a:t>εκκενωσης</a:t>
            </a:r>
            <a:r>
              <a:rPr lang="el-GR"/>
              <a:t> και να </a:t>
            </a:r>
            <a:r>
              <a:rPr lang="el-GR" err="1"/>
              <a:t>εντοπιζουν</a:t>
            </a:r>
            <a:r>
              <a:rPr lang="el-GR"/>
              <a:t> </a:t>
            </a:r>
            <a:r>
              <a:rPr lang="el-GR" err="1"/>
              <a:t>επικινδυνα</a:t>
            </a:r>
            <a:r>
              <a:rPr lang="el-GR"/>
              <a:t> </a:t>
            </a:r>
            <a:r>
              <a:rPr lang="el-GR" err="1"/>
              <a:t>σημεια</a:t>
            </a:r>
            <a:r>
              <a:rPr lang="el-GR"/>
              <a:t> συμφορησης</a:t>
            </a:r>
          </a:p>
        </p:txBody>
      </p:sp>
      <p:sp>
        <p:nvSpPr>
          <p:cNvPr id="4" name="Slide Number Placeholder 3"/>
          <p:cNvSpPr>
            <a:spLocks noGrp="1"/>
          </p:cNvSpPr>
          <p:nvPr>
            <p:ph type="sldNum" sz="quarter" idx="5"/>
          </p:nvPr>
        </p:nvSpPr>
        <p:spPr/>
        <p:txBody>
          <a:bodyPr/>
          <a:lstStyle/>
          <a:p>
            <a:fld id="{16690776-6DA5-42DC-A953-C129870A5E0F}" type="slidenum">
              <a:rPr lang="en-US" smtClean="0"/>
              <a:t>4</a:t>
            </a:fld>
            <a:endParaRPr lang="en-US"/>
          </a:p>
        </p:txBody>
      </p:sp>
    </p:spTree>
    <p:extLst>
      <p:ext uri="{BB962C8B-B14F-4D97-AF65-F5344CB8AC3E}">
        <p14:creationId xmlns:p14="http://schemas.microsoft.com/office/powerpoint/2010/main" val="77868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giorgos</a:t>
            </a:r>
            <a:endParaRPr lang="en-US">
              <a:ea typeface="Calibri"/>
              <a:cs typeface="Calibri"/>
            </a:endParaRPr>
          </a:p>
        </p:txBody>
      </p:sp>
      <p:sp>
        <p:nvSpPr>
          <p:cNvPr id="4" name="Slide Number Placeholder 3"/>
          <p:cNvSpPr>
            <a:spLocks noGrp="1"/>
          </p:cNvSpPr>
          <p:nvPr>
            <p:ph type="sldNum" sz="quarter" idx="5"/>
          </p:nvPr>
        </p:nvSpPr>
        <p:spPr/>
        <p:txBody>
          <a:bodyPr/>
          <a:lstStyle/>
          <a:p>
            <a:fld id="{9970F6A2-7979-4567-9F84-4A6A94BA88ED}" type="slidenum">
              <a:t>5</a:t>
            </a:fld>
            <a:endParaRPr lang="en-US"/>
          </a:p>
        </p:txBody>
      </p:sp>
    </p:spTree>
    <p:extLst>
      <p:ext uri="{BB962C8B-B14F-4D97-AF65-F5344CB8AC3E}">
        <p14:creationId xmlns:p14="http://schemas.microsoft.com/office/powerpoint/2010/main" val="2994736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Giorgos</a:t>
            </a:r>
          </a:p>
          <a:p>
            <a:endParaRPr lang="en-US"/>
          </a:p>
          <a:p>
            <a:r>
              <a:rPr lang="el-GR"/>
              <a:t>ΝΑ ΑΝΑΦΕΡΘΕΙ ΌΤΙ ΕΊΝΑΙ </a:t>
            </a:r>
            <a:r>
              <a:rPr lang="en-US"/>
              <a:t>DATA ,</a:t>
            </a:r>
            <a:r>
              <a:rPr lang="el-GR"/>
              <a:t> η κατεύθυνση στα βέλη </a:t>
            </a:r>
            <a:endParaRPr lang="en-US"/>
          </a:p>
          <a:p>
            <a:endParaRPr lang="en-US"/>
          </a:p>
          <a:p>
            <a:r>
              <a:rPr lang="el-GR" b="1"/>
              <a:t>Γενική Επισκόπηση (Δεξιό Τμήμα Διαγράμματος)</a:t>
            </a:r>
            <a:endParaRPr lang="el-GR"/>
          </a:p>
          <a:p>
            <a:r>
              <a:rPr lang="el-GR"/>
              <a:t>Περιλαμβάνει τον </a:t>
            </a:r>
            <a:r>
              <a:rPr lang="el-GR" b="1" err="1"/>
              <a:t>Orion</a:t>
            </a:r>
            <a:r>
              <a:rPr lang="el-GR" b="1"/>
              <a:t> </a:t>
            </a:r>
            <a:r>
              <a:rPr lang="el-GR" b="1" err="1"/>
              <a:t>Context</a:t>
            </a:r>
            <a:r>
              <a:rPr lang="el-GR" b="1"/>
              <a:t> </a:t>
            </a:r>
            <a:r>
              <a:rPr lang="el-GR" b="1" err="1"/>
              <a:t>Broker</a:t>
            </a:r>
            <a:r>
              <a:rPr lang="el-GR"/>
              <a:t> και όλα τα υποσυστήματα που χρησιμοποιούν, αποθηκεύουν και αναλύουν τα δεδομένα του </a:t>
            </a:r>
            <a:r>
              <a:rPr lang="el-GR" err="1"/>
              <a:t>campus</a:t>
            </a:r>
            <a:r>
              <a:rPr lang="el-GR"/>
              <a:t>.</a:t>
            </a:r>
            <a:endParaRPr lang="en-US"/>
          </a:p>
          <a:p>
            <a:endParaRPr lang="el-GR"/>
          </a:p>
          <a:p>
            <a:r>
              <a:rPr lang="el-GR" b="1"/>
              <a:t>Διαχείριση &amp; Αποθήκευση Δεδομένων</a:t>
            </a:r>
            <a:endParaRPr lang="el-GR"/>
          </a:p>
          <a:p>
            <a:r>
              <a:rPr lang="el-GR" b="1" err="1"/>
              <a:t>MongoDB</a:t>
            </a:r>
            <a:r>
              <a:rPr lang="el-GR" b="1"/>
              <a:t>:</a:t>
            </a:r>
            <a:r>
              <a:rPr lang="el-GR"/>
              <a:t> Χρησιμοποιείται για τη διατήρηση της </a:t>
            </a:r>
            <a:r>
              <a:rPr lang="el-GR" i="1"/>
              <a:t>τρέχουσας</a:t>
            </a:r>
            <a:r>
              <a:rPr lang="el-GR"/>
              <a:t> κατάστασης των οντοτήτων.</a:t>
            </a:r>
          </a:p>
          <a:p>
            <a:r>
              <a:rPr lang="el-GR" b="1" err="1"/>
              <a:t>InfluxDB</a:t>
            </a:r>
            <a:r>
              <a:rPr lang="el-GR" b="1"/>
              <a:t>:</a:t>
            </a:r>
            <a:r>
              <a:rPr lang="el-GR"/>
              <a:t> Εξειδικεύεται στην αποθήκευση </a:t>
            </a:r>
            <a:r>
              <a:rPr lang="el-GR" b="1"/>
              <a:t>ιστορικών δεδομένων και </a:t>
            </a:r>
            <a:r>
              <a:rPr lang="el-GR" b="1" err="1"/>
              <a:t>time-series</a:t>
            </a:r>
            <a:r>
              <a:rPr lang="el-GR"/>
              <a:t> για αναλύσεις.</a:t>
            </a:r>
          </a:p>
          <a:p>
            <a:r>
              <a:rPr lang="el-GR" b="1" err="1"/>
              <a:t>Influx</a:t>
            </a:r>
            <a:r>
              <a:rPr lang="el-GR" b="1"/>
              <a:t> </a:t>
            </a:r>
            <a:r>
              <a:rPr lang="el-GR" b="1" err="1"/>
              <a:t>Agent</a:t>
            </a:r>
            <a:r>
              <a:rPr lang="el-GR" b="1"/>
              <a:t>:</a:t>
            </a:r>
            <a:r>
              <a:rPr lang="el-GR"/>
              <a:t> Υπεύθυνος για τη μεταφορά των αλλαγών </a:t>
            </a:r>
            <a:r>
              <a:rPr lang="el-GR" err="1"/>
              <a:t>context</a:t>
            </a:r>
            <a:r>
              <a:rPr lang="el-GR"/>
              <a:t> από τον </a:t>
            </a:r>
            <a:r>
              <a:rPr lang="el-GR" err="1"/>
              <a:t>Orion</a:t>
            </a:r>
            <a:r>
              <a:rPr lang="el-GR"/>
              <a:t> προς το </a:t>
            </a:r>
            <a:r>
              <a:rPr lang="el-GR" err="1"/>
              <a:t>InfluxDB</a:t>
            </a:r>
            <a:r>
              <a:rPr lang="el-GR"/>
              <a:t>.</a:t>
            </a:r>
            <a:endParaRPr lang="en-US"/>
          </a:p>
          <a:p>
            <a:endParaRPr lang="el-GR"/>
          </a:p>
          <a:p>
            <a:r>
              <a:rPr lang="el-GR" b="1" err="1"/>
              <a:t>Οπτικοποίηση</a:t>
            </a:r>
            <a:r>
              <a:rPr lang="el-GR" b="1"/>
              <a:t> &amp; </a:t>
            </a:r>
            <a:r>
              <a:rPr lang="el-GR" b="1" err="1"/>
              <a:t>Διεπαφή</a:t>
            </a:r>
            <a:r>
              <a:rPr lang="el-GR" b="1"/>
              <a:t> Χρήστη</a:t>
            </a:r>
            <a:endParaRPr lang="el-GR"/>
          </a:p>
          <a:p>
            <a:r>
              <a:rPr lang="el-GR" b="1" err="1"/>
              <a:t>Grafana</a:t>
            </a:r>
            <a:r>
              <a:rPr lang="el-GR" b="1"/>
              <a:t>:</a:t>
            </a:r>
            <a:r>
              <a:rPr lang="el-GR"/>
              <a:t> Συνδέεται απευθείας με το </a:t>
            </a:r>
            <a:r>
              <a:rPr lang="el-GR" err="1"/>
              <a:t>InfluxDB</a:t>
            </a:r>
            <a:r>
              <a:rPr lang="el-GR"/>
              <a:t> για την </a:t>
            </a:r>
            <a:r>
              <a:rPr lang="el-GR" err="1"/>
              <a:t>οπτικοποίηση</a:t>
            </a:r>
            <a:r>
              <a:rPr lang="el-GR"/>
              <a:t> και ανάλυση ιστορικών δεδομένων μέσω </a:t>
            </a:r>
            <a:r>
              <a:rPr lang="el-GR" err="1"/>
              <a:t>dashboards</a:t>
            </a:r>
            <a:r>
              <a:rPr lang="el-GR"/>
              <a:t>.</a:t>
            </a:r>
          </a:p>
          <a:p>
            <a:r>
              <a:rPr lang="el-GR" b="1"/>
              <a:t>Web Server:</a:t>
            </a:r>
            <a:endParaRPr lang="el-GR"/>
          </a:p>
          <a:p>
            <a:pPr lvl="1"/>
            <a:r>
              <a:rPr lang="el-GR"/>
              <a:t>Παρέχει τη </a:t>
            </a:r>
            <a:r>
              <a:rPr lang="el-GR" err="1"/>
              <a:t>διεπαφή</a:t>
            </a:r>
            <a:r>
              <a:rPr lang="el-GR"/>
              <a:t> για Διαχειριστές (</a:t>
            </a:r>
            <a:r>
              <a:rPr lang="el-GR" err="1"/>
              <a:t>Admin</a:t>
            </a:r>
            <a:r>
              <a:rPr lang="el-GR"/>
              <a:t>) και Χρήστες (</a:t>
            </a:r>
            <a:r>
              <a:rPr lang="el-GR" err="1"/>
              <a:t>User</a:t>
            </a:r>
            <a:r>
              <a:rPr lang="el-GR"/>
              <a:t>).</a:t>
            </a:r>
          </a:p>
          <a:p>
            <a:pPr lvl="1"/>
            <a:r>
              <a:rPr lang="el-GR"/>
              <a:t>Χρησιμοποιεί </a:t>
            </a:r>
            <a:r>
              <a:rPr lang="el-GR" b="1" err="1"/>
              <a:t>MySQL</a:t>
            </a:r>
            <a:r>
              <a:rPr lang="el-GR" b="1"/>
              <a:t> </a:t>
            </a:r>
            <a:r>
              <a:rPr lang="el-GR" b="1" err="1"/>
              <a:t>database</a:t>
            </a:r>
            <a:r>
              <a:rPr lang="el-GR"/>
              <a:t> για την αποθήκευση δομημένων πληροφοριών (π.χ. ρυθμίσεις χρηστών, παράμετροι).</a:t>
            </a:r>
            <a:endParaRPr lang="en-US"/>
          </a:p>
          <a:p>
            <a:pPr lvl="1"/>
            <a:endParaRPr lang="el-GR"/>
          </a:p>
          <a:p>
            <a:r>
              <a:rPr lang="el-GR" b="1"/>
              <a:t>Σύστημα Υπολογισμού Εκκένωσης</a:t>
            </a:r>
            <a:endParaRPr lang="el-GR"/>
          </a:p>
          <a:p>
            <a:r>
              <a:rPr lang="el-GR" b="1"/>
              <a:t>Ενεργοποίηση:</a:t>
            </a:r>
            <a:r>
              <a:rPr lang="el-GR"/>
              <a:t> Ξεκινά από τον </a:t>
            </a:r>
            <a:r>
              <a:rPr lang="el-GR" err="1"/>
              <a:t>Orion</a:t>
            </a:r>
            <a:r>
              <a:rPr lang="el-GR"/>
              <a:t> όταν εντοπιστεί κρίσιμο συμβάν.</a:t>
            </a:r>
          </a:p>
          <a:p>
            <a:r>
              <a:rPr lang="el-GR" b="1" err="1"/>
              <a:t>Evacuation</a:t>
            </a:r>
            <a:r>
              <a:rPr lang="el-GR" b="1"/>
              <a:t> </a:t>
            </a:r>
            <a:r>
              <a:rPr lang="el-GR" b="1" err="1"/>
              <a:t>Controller</a:t>
            </a:r>
            <a:r>
              <a:rPr lang="el-GR" b="1"/>
              <a:t>:</a:t>
            </a:r>
            <a:r>
              <a:rPr lang="el-GR"/>
              <a:t> Ενορχηστρώνει τη διαδικασία στέλνοντας αιτήματα στον </a:t>
            </a:r>
            <a:r>
              <a:rPr lang="el-GR" err="1"/>
              <a:t>Evacuation</a:t>
            </a:r>
            <a:r>
              <a:rPr lang="el-GR"/>
              <a:t> Server (για σύνθετους υπολογισμούς).</a:t>
            </a:r>
          </a:p>
          <a:p>
            <a:r>
              <a:rPr lang="el-GR" b="1"/>
              <a:t>Σύνδεση με SUMO:</a:t>
            </a:r>
            <a:r>
              <a:rPr lang="el-GR"/>
              <a:t> Επικοινωνεί απευθείας με τον προσομοιωτή κυκλοφορίας </a:t>
            </a:r>
            <a:r>
              <a:rPr lang="en-US"/>
              <a:t>SUMO </a:t>
            </a:r>
            <a:r>
              <a:rPr lang="el-GR"/>
              <a:t>μέσω </a:t>
            </a:r>
            <a:r>
              <a:rPr lang="el-GR" b="1" err="1"/>
              <a:t>TraCI</a:t>
            </a:r>
            <a:r>
              <a:rPr lang="el-GR" b="1"/>
              <a:t> API</a:t>
            </a:r>
            <a:r>
              <a:rPr lang="el-GR"/>
              <a:t>.</a:t>
            </a:r>
          </a:p>
          <a:p>
            <a:r>
              <a:rPr lang="el-GR" b="1"/>
              <a:t>Λειτουργίες:</a:t>
            </a:r>
            <a:endParaRPr lang="el-GR"/>
          </a:p>
          <a:p>
            <a:pPr lvl="1"/>
            <a:r>
              <a:rPr lang="el-GR"/>
              <a:t>Επιτρέπει τον δυναμικό υπολογισμό ασφαλών διαδρομών εκκένωσης.</a:t>
            </a:r>
          </a:p>
          <a:p>
            <a:pPr lvl="1"/>
            <a:r>
              <a:rPr lang="el-GR"/>
              <a:t>Προσομοιώνει και </a:t>
            </a:r>
            <a:r>
              <a:rPr lang="el-GR" err="1"/>
              <a:t>οπτικοποιεί</a:t>
            </a:r>
            <a:r>
              <a:rPr lang="el-GR"/>
              <a:t> προβληματικά σημεία (π.χ. συμφόρηση, περιοχές υψηλού κινδύνου) με χρήση </a:t>
            </a:r>
            <a:r>
              <a:rPr lang="el-GR" err="1"/>
              <a:t>heatmaps</a:t>
            </a:r>
            <a:r>
              <a:rPr lang="el-GR"/>
              <a:t>.</a:t>
            </a:r>
          </a:p>
          <a:p>
            <a:pPr lvl="1"/>
            <a:r>
              <a:rPr lang="el-GR"/>
              <a:t>Λαμβάνει υπόψη τη θέση της απειλής και την πυκνότητα του πλήθους.</a:t>
            </a:r>
            <a:endParaRPr lang="en-US"/>
          </a:p>
          <a:p>
            <a:pPr lvl="1"/>
            <a:endParaRPr lang="en-US"/>
          </a:p>
          <a:p>
            <a:pPr lvl="1"/>
            <a:endParaRPr lang="en-US" sz="1200" b="0" i="0" kern="1200">
              <a:solidFill>
                <a:schemeClr val="tx1"/>
              </a:solidFill>
              <a:effectLst/>
              <a:latin typeface="+mn-lt"/>
              <a:ea typeface="+mn-ea"/>
              <a:cs typeface="+mn-cs"/>
            </a:endParaRPr>
          </a:p>
          <a:p>
            <a:pPr lvl="1"/>
            <a:r>
              <a:rPr lang="el-GR" sz="1200" b="0" i="0" kern="1200" err="1">
                <a:solidFill>
                  <a:schemeClr val="tx1"/>
                </a:solidFill>
                <a:effectLst/>
                <a:latin typeface="+mn-lt"/>
                <a:ea typeface="+mn-ea"/>
                <a:cs typeface="+mn-cs"/>
              </a:rPr>
              <a:t>τελος</a:t>
            </a:r>
            <a:r>
              <a:rPr lang="el-GR" sz="1200" b="0" i="0" kern="1200">
                <a:solidFill>
                  <a:schemeClr val="tx1"/>
                </a:solidFill>
                <a:effectLst/>
                <a:latin typeface="+mn-lt"/>
                <a:ea typeface="+mn-ea"/>
                <a:cs typeface="+mn-cs"/>
              </a:rPr>
              <a:t> θα ήθελα να επισημάνω το γκρι πλαίσιο στην κορυφή, το </a:t>
            </a:r>
            <a:r>
              <a:rPr lang="el-GR" sz="1200" b="0" i="0" kern="1200" err="1">
                <a:solidFill>
                  <a:schemeClr val="tx1"/>
                </a:solidFill>
                <a:effectLst/>
                <a:latin typeface="+mn-lt"/>
                <a:ea typeface="+mn-ea"/>
                <a:cs typeface="+mn-cs"/>
              </a:rPr>
              <a:t>Weather</a:t>
            </a:r>
            <a:r>
              <a:rPr lang="el-GR" sz="1200" b="0" i="0" kern="1200">
                <a:solidFill>
                  <a:schemeClr val="tx1"/>
                </a:solidFill>
                <a:effectLst/>
                <a:latin typeface="+mn-lt"/>
                <a:ea typeface="+mn-ea"/>
                <a:cs typeface="+mn-cs"/>
              </a:rPr>
              <a:t> API θα </a:t>
            </a:r>
            <a:r>
              <a:rPr lang="el-GR" sz="1200" b="0" i="0" kern="1200" err="1">
                <a:solidFill>
                  <a:schemeClr val="tx1"/>
                </a:solidFill>
                <a:effectLst/>
                <a:latin typeface="+mn-lt"/>
                <a:ea typeface="+mn-ea"/>
                <a:cs typeface="+mn-cs"/>
              </a:rPr>
              <a:t>χρησιμοποιοταν</a:t>
            </a:r>
            <a:r>
              <a:rPr lang="el-GR" sz="1200" b="0" i="0" kern="1200">
                <a:solidFill>
                  <a:schemeClr val="tx1"/>
                </a:solidFill>
                <a:effectLst/>
                <a:latin typeface="+mn-lt"/>
                <a:ea typeface="+mn-ea"/>
                <a:cs typeface="+mn-cs"/>
              </a:rPr>
              <a:t> για την </a:t>
            </a:r>
            <a:r>
              <a:rPr lang="el-GR" sz="1200" b="0" i="0" kern="1200" err="1">
                <a:solidFill>
                  <a:schemeClr val="tx1"/>
                </a:solidFill>
                <a:effectLst/>
                <a:latin typeface="+mn-lt"/>
                <a:ea typeface="+mn-ea"/>
                <a:cs typeface="+mn-cs"/>
              </a:rPr>
              <a:t>προβλεψη</a:t>
            </a:r>
            <a:r>
              <a:rPr lang="el-GR" sz="1200" b="0" i="0" kern="1200">
                <a:solidFill>
                  <a:schemeClr val="tx1"/>
                </a:solidFill>
                <a:effectLst/>
                <a:latin typeface="+mn-lt"/>
                <a:ea typeface="+mn-ea"/>
                <a:cs typeface="+mn-cs"/>
              </a:rPr>
              <a:t> της </a:t>
            </a:r>
            <a:r>
              <a:rPr lang="el-GR" sz="1200" b="0" i="0" kern="1200" err="1">
                <a:solidFill>
                  <a:schemeClr val="tx1"/>
                </a:solidFill>
                <a:effectLst/>
                <a:latin typeface="+mn-lt"/>
                <a:ea typeface="+mn-ea"/>
                <a:cs typeface="+mn-cs"/>
              </a:rPr>
              <a:t>πορεια</a:t>
            </a:r>
            <a:r>
              <a:rPr lang="el-GR" sz="1200" b="0" i="0" kern="1200">
                <a:solidFill>
                  <a:schemeClr val="tx1"/>
                </a:solidFill>
                <a:effectLst/>
                <a:latin typeface="+mn-lt"/>
                <a:ea typeface="+mn-ea"/>
                <a:cs typeface="+mn-cs"/>
              </a:rPr>
              <a:t> της </a:t>
            </a:r>
            <a:r>
              <a:rPr lang="el-GR" sz="1200" b="0" i="0" kern="1200" err="1">
                <a:solidFill>
                  <a:schemeClr val="tx1"/>
                </a:solidFill>
                <a:effectLst/>
                <a:latin typeface="+mn-lt"/>
                <a:ea typeface="+mn-ea"/>
                <a:cs typeface="+mn-cs"/>
              </a:rPr>
              <a:t>φωτιας</a:t>
            </a:r>
            <a:r>
              <a:rPr lang="el-GR" sz="1200" b="0" i="0" kern="1200">
                <a:solidFill>
                  <a:schemeClr val="tx1"/>
                </a:solidFill>
                <a:effectLst/>
                <a:latin typeface="+mn-lt"/>
                <a:ea typeface="+mn-ea"/>
                <a:cs typeface="+mn-cs"/>
              </a:rPr>
              <a:t> </a:t>
            </a:r>
            <a:r>
              <a:rPr lang="el-GR" sz="1200" b="0" i="0" kern="1200" err="1">
                <a:solidFill>
                  <a:schemeClr val="tx1"/>
                </a:solidFill>
                <a:effectLst/>
                <a:latin typeface="+mn-lt"/>
                <a:ea typeface="+mn-ea"/>
                <a:cs typeface="+mn-cs"/>
              </a:rPr>
              <a:t>βαση</a:t>
            </a:r>
            <a:r>
              <a:rPr lang="el-GR" sz="1200" b="0" i="0" kern="1200">
                <a:solidFill>
                  <a:schemeClr val="tx1"/>
                </a:solidFill>
                <a:effectLst/>
                <a:latin typeface="+mn-lt"/>
                <a:ea typeface="+mn-ea"/>
                <a:cs typeface="+mn-cs"/>
              </a:rPr>
              <a:t> του </a:t>
            </a:r>
            <a:r>
              <a:rPr lang="el-GR" sz="1200" b="0" i="0" kern="1200" err="1">
                <a:solidFill>
                  <a:schemeClr val="tx1"/>
                </a:solidFill>
                <a:effectLst/>
                <a:latin typeface="+mn-lt"/>
                <a:ea typeface="+mn-ea"/>
                <a:cs typeface="+mn-cs"/>
              </a:rPr>
              <a:t>ανεμου</a:t>
            </a:r>
            <a:r>
              <a:rPr lang="el-GR" sz="1200" b="0" i="0" kern="1200">
                <a:solidFill>
                  <a:schemeClr val="tx1"/>
                </a:solidFill>
                <a:effectLst/>
                <a:latin typeface="+mn-lt"/>
                <a:ea typeface="+mn-ea"/>
                <a:cs typeface="+mn-cs"/>
              </a:rPr>
              <a:t> </a:t>
            </a:r>
            <a:r>
              <a:rPr lang="el-GR" sz="1200" b="0" i="0" kern="1200" err="1">
                <a:solidFill>
                  <a:schemeClr val="tx1"/>
                </a:solidFill>
                <a:effectLst/>
                <a:latin typeface="+mn-lt"/>
                <a:ea typeface="+mn-ea"/>
                <a:cs typeface="+mn-cs"/>
              </a:rPr>
              <a:t>αλλα</a:t>
            </a:r>
            <a:r>
              <a:rPr lang="el-GR" sz="1200" b="0" i="0" kern="1200">
                <a:solidFill>
                  <a:schemeClr val="tx1"/>
                </a:solidFill>
                <a:effectLst/>
                <a:latin typeface="+mn-lt"/>
                <a:ea typeface="+mn-ea"/>
                <a:cs typeface="+mn-cs"/>
              </a:rPr>
              <a:t> δεν θα </a:t>
            </a:r>
            <a:r>
              <a:rPr lang="el-GR" sz="1200" b="0" i="0" kern="1200" err="1">
                <a:solidFill>
                  <a:schemeClr val="tx1"/>
                </a:solidFill>
                <a:effectLst/>
                <a:latin typeface="+mn-lt"/>
                <a:ea typeface="+mn-ea"/>
                <a:cs typeface="+mn-cs"/>
              </a:rPr>
              <a:t>αναπτυχθει</a:t>
            </a:r>
            <a:r>
              <a:rPr lang="el-GR" sz="1200" b="0" i="0" kern="1200">
                <a:solidFill>
                  <a:schemeClr val="tx1"/>
                </a:solidFill>
                <a:effectLst/>
                <a:latin typeface="+mn-lt"/>
                <a:ea typeface="+mn-ea"/>
                <a:cs typeface="+mn-cs"/>
              </a:rPr>
              <a:t> στο </a:t>
            </a:r>
            <a:r>
              <a:rPr lang="el-GR" sz="1200" b="0" i="0" kern="1200" err="1">
                <a:solidFill>
                  <a:schemeClr val="tx1"/>
                </a:solidFill>
                <a:effectLst/>
                <a:latin typeface="+mn-lt"/>
                <a:ea typeface="+mn-ea"/>
                <a:cs typeface="+mn-cs"/>
              </a:rPr>
              <a:t>τελικο</a:t>
            </a:r>
            <a:r>
              <a:rPr lang="el-GR" sz="1200" b="0" i="0" kern="1200">
                <a:solidFill>
                  <a:schemeClr val="tx1"/>
                </a:solidFill>
                <a:effectLst/>
                <a:latin typeface="+mn-lt"/>
                <a:ea typeface="+mn-ea"/>
                <a:cs typeface="+mn-cs"/>
              </a:rPr>
              <a:t> demo</a:t>
            </a:r>
            <a:endParaRPr lang="el-GR"/>
          </a:p>
          <a:p>
            <a:endParaRPr lang="el-GR"/>
          </a:p>
        </p:txBody>
      </p:sp>
      <p:sp>
        <p:nvSpPr>
          <p:cNvPr id="4" name="Slide Number Placeholder 3"/>
          <p:cNvSpPr>
            <a:spLocks noGrp="1"/>
          </p:cNvSpPr>
          <p:nvPr>
            <p:ph type="sldNum" sz="quarter" idx="5"/>
          </p:nvPr>
        </p:nvSpPr>
        <p:spPr/>
        <p:txBody>
          <a:bodyPr/>
          <a:lstStyle/>
          <a:p>
            <a:fld id="{9970F6A2-7979-4567-9F84-4A6A94BA88ED}" type="slidenum">
              <a:rPr lang="en-US" smtClean="0"/>
              <a:t>6</a:t>
            </a:fld>
            <a:endParaRPr lang="en-US"/>
          </a:p>
        </p:txBody>
      </p:sp>
    </p:spTree>
    <p:extLst>
      <p:ext uri="{BB962C8B-B14F-4D97-AF65-F5344CB8AC3E}">
        <p14:creationId xmlns:p14="http://schemas.microsoft.com/office/powerpoint/2010/main" val="4012701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5E94D-0BDD-79A1-9AEE-B8ACB7CBA0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ACEDA-87A5-9E27-E4B3-419094230C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6C5D-4F37-3F26-1423-C469FF90E99C}"/>
              </a:ext>
            </a:extLst>
          </p:cNvPr>
          <p:cNvSpPr>
            <a:spLocks noGrp="1"/>
          </p:cNvSpPr>
          <p:nvPr>
            <p:ph type="body" idx="1"/>
          </p:nvPr>
        </p:nvSpPr>
        <p:spPr/>
        <p:txBody>
          <a:bodyPr/>
          <a:lstStyle/>
          <a:p>
            <a:r>
              <a:rPr lang="en-US"/>
              <a:t>Giorgos</a:t>
            </a:r>
            <a:endParaRPr lang="el-GR"/>
          </a:p>
          <a:p>
            <a:endParaRPr lang="en-US"/>
          </a:p>
          <a:p>
            <a:r>
              <a:rPr lang="en-US"/>
              <a:t>To SUMO παρα</a:t>
            </a:r>
            <a:r>
              <a:rPr lang="en-US" err="1"/>
              <a:t>γει</a:t>
            </a:r>
            <a:r>
              <a:rPr lang="en-US"/>
              <a:t> </a:t>
            </a:r>
            <a:r>
              <a:rPr lang="en-US" err="1"/>
              <a:t>συνεχως</a:t>
            </a:r>
            <a:r>
              <a:rPr lang="en-US"/>
              <a:t> </a:t>
            </a:r>
            <a:r>
              <a:rPr lang="en-US" err="1"/>
              <a:t>δεδομεν</a:t>
            </a:r>
            <a:r>
              <a:rPr lang="en-US"/>
              <a:t>α </a:t>
            </a:r>
            <a:r>
              <a:rPr lang="en-US" err="1"/>
              <a:t>γι</a:t>
            </a:r>
            <a:r>
              <a:rPr lang="en-US"/>
              <a:t>α </a:t>
            </a:r>
            <a:r>
              <a:rPr lang="en-US" err="1"/>
              <a:t>τις</a:t>
            </a:r>
            <a:r>
              <a:rPr lang="en-US"/>
              <a:t> </a:t>
            </a:r>
            <a:r>
              <a:rPr lang="en-US" err="1"/>
              <a:t>θεσεις</a:t>
            </a:r>
            <a:r>
              <a:rPr lang="en-US"/>
              <a:t> </a:t>
            </a:r>
            <a:r>
              <a:rPr lang="en-US" err="1"/>
              <a:t>των</a:t>
            </a:r>
            <a:r>
              <a:rPr lang="en-US"/>
              <a:t> </a:t>
            </a:r>
            <a:r>
              <a:rPr lang="en-US" err="1"/>
              <a:t>οχημ</a:t>
            </a:r>
            <a:r>
              <a:rPr lang="en-US"/>
              <a:t>α</a:t>
            </a:r>
            <a:r>
              <a:rPr lang="en-US" err="1"/>
              <a:t>των</a:t>
            </a:r>
            <a:r>
              <a:rPr lang="en-US"/>
              <a:t> και </a:t>
            </a:r>
            <a:r>
              <a:rPr lang="en-US" err="1"/>
              <a:t>λογω</a:t>
            </a:r>
            <a:r>
              <a:rPr lang="en-US"/>
              <a:t> </a:t>
            </a:r>
            <a:r>
              <a:rPr lang="en-US" err="1"/>
              <a:t>της</a:t>
            </a:r>
            <a:r>
              <a:rPr lang="en-US"/>
              <a:t> α</a:t>
            </a:r>
            <a:r>
              <a:rPr lang="en-US" err="1"/>
              <a:t>μφιδρομης</a:t>
            </a:r>
            <a:r>
              <a:rPr lang="en-US"/>
              <a:t> </a:t>
            </a:r>
            <a:r>
              <a:rPr lang="en-US" err="1"/>
              <a:t>συνδεσης</a:t>
            </a:r>
            <a:r>
              <a:rPr lang="en-US"/>
              <a:t> κα</a:t>
            </a:r>
            <a:r>
              <a:rPr lang="en-US" err="1"/>
              <a:t>νει</a:t>
            </a:r>
            <a:r>
              <a:rPr lang="en-US"/>
              <a:t> push </a:t>
            </a:r>
            <a:r>
              <a:rPr lang="en-US" err="1"/>
              <a:t>την</a:t>
            </a:r>
            <a:r>
              <a:rPr lang="en-US"/>
              <a:t> </a:t>
            </a:r>
            <a:r>
              <a:rPr lang="en-US" err="1"/>
              <a:t>ενημερωμενη</a:t>
            </a:r>
            <a:r>
              <a:rPr lang="en-US"/>
              <a:t> </a:t>
            </a:r>
            <a:r>
              <a:rPr lang="en-US" err="1"/>
              <a:t>θεση</a:t>
            </a:r>
            <a:r>
              <a:rPr lang="en-US"/>
              <a:t> </a:t>
            </a:r>
            <a:r>
              <a:rPr lang="en-US" err="1"/>
              <a:t>μολις</a:t>
            </a:r>
            <a:r>
              <a:rPr lang="en-US"/>
              <a:t> παρα</a:t>
            </a:r>
            <a:r>
              <a:rPr lang="en-US" err="1"/>
              <a:t>χθει</a:t>
            </a:r>
            <a:r>
              <a:rPr lang="en-US"/>
              <a:t> </a:t>
            </a:r>
            <a:r>
              <a:rPr lang="en-US" err="1"/>
              <a:t>δεν</a:t>
            </a:r>
            <a:r>
              <a:rPr lang="en-US"/>
              <a:t> </a:t>
            </a:r>
            <a:r>
              <a:rPr lang="en-US" err="1"/>
              <a:t>χρει</a:t>
            </a:r>
            <a:r>
              <a:rPr lang="en-US"/>
              <a:t>α</a:t>
            </a:r>
            <a:r>
              <a:rPr lang="en-US" err="1"/>
              <a:t>ζετ</a:t>
            </a:r>
            <a:r>
              <a:rPr lang="en-US"/>
              <a:t>αι http polling</a:t>
            </a:r>
          </a:p>
          <a:p>
            <a:endParaRPr lang="en-US"/>
          </a:p>
          <a:p>
            <a:r>
              <a:rPr lang="en-US" err="1"/>
              <a:t>Γι</a:t>
            </a:r>
            <a:r>
              <a:rPr lang="en-US"/>
              <a:t>α </a:t>
            </a:r>
            <a:r>
              <a:rPr lang="en-US" err="1"/>
              <a:t>την</a:t>
            </a:r>
            <a:r>
              <a:rPr lang="en-US"/>
              <a:t>  </a:t>
            </a:r>
            <a:r>
              <a:rPr lang="en-US" err="1"/>
              <a:t>ενημερωση</a:t>
            </a:r>
            <a:r>
              <a:rPr lang="en-US"/>
              <a:t> </a:t>
            </a:r>
            <a:r>
              <a:rPr lang="en-US" err="1"/>
              <a:t>των</a:t>
            </a:r>
            <a:r>
              <a:rPr lang="en-US"/>
              <a:t> radar και </a:t>
            </a:r>
            <a:r>
              <a:rPr lang="en-US" err="1"/>
              <a:t>των</a:t>
            </a:r>
            <a:r>
              <a:rPr lang="en-US"/>
              <a:t> </a:t>
            </a:r>
            <a:r>
              <a:rPr lang="en-US" err="1"/>
              <a:t>accesspoint</a:t>
            </a:r>
            <a:r>
              <a:rPr lang="en-US"/>
              <a:t> </a:t>
            </a:r>
            <a:r>
              <a:rPr lang="en-US" err="1"/>
              <a:t>εχουν</a:t>
            </a:r>
            <a:r>
              <a:rPr lang="en-US"/>
              <a:t> </a:t>
            </a:r>
            <a:r>
              <a:rPr lang="en-US" err="1"/>
              <a:t>γινει</a:t>
            </a:r>
            <a:r>
              <a:rPr lang="en-US"/>
              <a:t> </a:t>
            </a:r>
            <a:r>
              <a:rPr lang="en-US" err="1"/>
              <a:t>εγγρ</a:t>
            </a:r>
            <a:r>
              <a:rPr lang="en-US"/>
              <a:t>α</a:t>
            </a:r>
            <a:r>
              <a:rPr lang="en-US" err="1"/>
              <a:t>φες</a:t>
            </a:r>
            <a:r>
              <a:rPr lang="en-US"/>
              <a:t> </a:t>
            </a:r>
            <a:r>
              <a:rPr lang="en-US" err="1"/>
              <a:t>στον</a:t>
            </a:r>
            <a:r>
              <a:rPr lang="en-US"/>
              <a:t> context broker, </a:t>
            </a:r>
            <a:r>
              <a:rPr lang="en-US" err="1"/>
              <a:t>στελνει</a:t>
            </a:r>
            <a:r>
              <a:rPr lang="en-US"/>
              <a:t> notification </a:t>
            </a:r>
            <a:r>
              <a:rPr lang="en-US" err="1"/>
              <a:t>στο</a:t>
            </a:r>
            <a:r>
              <a:rPr lang="en-US"/>
              <a:t> </a:t>
            </a:r>
            <a:r>
              <a:rPr lang="en-US" err="1"/>
              <a:t>mqtt</a:t>
            </a:r>
            <a:r>
              <a:rPr lang="en-US"/>
              <a:t> </a:t>
            </a:r>
            <a:r>
              <a:rPr lang="en-US" err="1"/>
              <a:t>οτ</a:t>
            </a:r>
            <a:r>
              <a:rPr lang="en-US"/>
              <a:t>αν α</a:t>
            </a:r>
            <a:r>
              <a:rPr lang="en-US" err="1"/>
              <a:t>λλ</a:t>
            </a:r>
            <a:r>
              <a:rPr lang="en-US"/>
              <a:t>α</a:t>
            </a:r>
            <a:r>
              <a:rPr lang="en-US" err="1"/>
              <a:t>ξουν</a:t>
            </a:r>
            <a:r>
              <a:rPr lang="en-US"/>
              <a:t> </a:t>
            </a:r>
            <a:r>
              <a:rPr lang="en-US" err="1"/>
              <a:t>οι</a:t>
            </a:r>
            <a:r>
              <a:rPr lang="en-US"/>
              <a:t> </a:t>
            </a:r>
            <a:r>
              <a:rPr lang="en-US" err="1"/>
              <a:t>τιμες</a:t>
            </a:r>
            <a:r>
              <a:rPr lang="en-US"/>
              <a:t> και ο </a:t>
            </a:r>
            <a:r>
              <a:rPr lang="en-US" err="1"/>
              <a:t>mqtt</a:t>
            </a:r>
            <a:r>
              <a:rPr lang="en-US"/>
              <a:t> τα π</a:t>
            </a:r>
            <a:r>
              <a:rPr lang="en-US" err="1"/>
              <a:t>ροωθει</a:t>
            </a:r>
            <a:r>
              <a:rPr lang="en-US"/>
              <a:t> </a:t>
            </a:r>
            <a:r>
              <a:rPr lang="en-US" err="1"/>
              <a:t>στην</a:t>
            </a:r>
            <a:r>
              <a:rPr lang="en-US"/>
              <a:t> influx. </a:t>
            </a:r>
          </a:p>
        </p:txBody>
      </p:sp>
      <p:sp>
        <p:nvSpPr>
          <p:cNvPr id="4" name="Slide Number Placeholder 3">
            <a:extLst>
              <a:ext uri="{FF2B5EF4-FFF2-40B4-BE49-F238E27FC236}">
                <a16:creationId xmlns:a16="http://schemas.microsoft.com/office/drawing/2014/main" id="{D56CB684-23BE-370F-E6C8-4327BBBC9E1B}"/>
              </a:ext>
            </a:extLst>
          </p:cNvPr>
          <p:cNvSpPr>
            <a:spLocks noGrp="1"/>
          </p:cNvSpPr>
          <p:nvPr>
            <p:ph type="sldNum" sz="quarter" idx="5"/>
          </p:nvPr>
        </p:nvSpPr>
        <p:spPr/>
        <p:txBody>
          <a:bodyPr/>
          <a:lstStyle/>
          <a:p>
            <a:fld id="{9970F6A2-7979-4567-9F84-4A6A94BA88ED}" type="slidenum">
              <a:rPr lang="en-US" smtClean="0"/>
              <a:t>7</a:t>
            </a:fld>
            <a:endParaRPr lang="en-US"/>
          </a:p>
        </p:txBody>
      </p:sp>
    </p:spTree>
    <p:extLst>
      <p:ext uri="{BB962C8B-B14F-4D97-AF65-F5344CB8AC3E}">
        <p14:creationId xmlns:p14="http://schemas.microsoft.com/office/powerpoint/2010/main" val="65594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ea typeface="Calibri"/>
                <a:cs typeface="Calibri"/>
              </a:rPr>
              <a:t>sotiris</a:t>
            </a:r>
          </a:p>
        </p:txBody>
      </p:sp>
      <p:sp>
        <p:nvSpPr>
          <p:cNvPr id="4" name="Slide Number Placeholder 3"/>
          <p:cNvSpPr>
            <a:spLocks noGrp="1"/>
          </p:cNvSpPr>
          <p:nvPr>
            <p:ph type="sldNum" sz="quarter" idx="5"/>
          </p:nvPr>
        </p:nvSpPr>
        <p:spPr/>
        <p:txBody>
          <a:bodyPr/>
          <a:lstStyle/>
          <a:p>
            <a:fld id="{16690776-6DA5-42DC-A953-C129870A5E0F}" type="slidenum">
              <a:rPr lang="en-US" smtClean="0"/>
              <a:t>8</a:t>
            </a:fld>
            <a:endParaRPr lang="en-US"/>
          </a:p>
        </p:txBody>
      </p:sp>
    </p:spTree>
    <p:extLst>
      <p:ext uri="{BB962C8B-B14F-4D97-AF65-F5344CB8AC3E}">
        <p14:creationId xmlns:p14="http://schemas.microsoft.com/office/powerpoint/2010/main" val="316646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Sotiris-giorgos</a:t>
            </a:r>
          </a:p>
        </p:txBody>
      </p:sp>
      <p:sp>
        <p:nvSpPr>
          <p:cNvPr id="4" name="Slide Number Placeholder 3"/>
          <p:cNvSpPr>
            <a:spLocks noGrp="1"/>
          </p:cNvSpPr>
          <p:nvPr>
            <p:ph type="sldNum" sz="quarter" idx="5"/>
          </p:nvPr>
        </p:nvSpPr>
        <p:spPr/>
        <p:txBody>
          <a:bodyPr/>
          <a:lstStyle/>
          <a:p>
            <a:fld id="{16690776-6DA5-42DC-A953-C129870A5E0F}" type="slidenum">
              <a:rPr lang="en-US" smtClean="0"/>
              <a:t>9</a:t>
            </a:fld>
            <a:endParaRPr lang="en-US"/>
          </a:p>
        </p:txBody>
      </p:sp>
    </p:spTree>
    <p:extLst>
      <p:ext uri="{BB962C8B-B14F-4D97-AF65-F5344CB8AC3E}">
        <p14:creationId xmlns:p14="http://schemas.microsoft.com/office/powerpoint/2010/main" val="3019992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giorgos</a:t>
            </a:r>
          </a:p>
        </p:txBody>
      </p:sp>
      <p:sp>
        <p:nvSpPr>
          <p:cNvPr id="4" name="Slide Number Placeholder 3"/>
          <p:cNvSpPr>
            <a:spLocks noGrp="1"/>
          </p:cNvSpPr>
          <p:nvPr>
            <p:ph type="sldNum" sz="quarter" idx="5"/>
          </p:nvPr>
        </p:nvSpPr>
        <p:spPr/>
        <p:txBody>
          <a:bodyPr/>
          <a:lstStyle/>
          <a:p>
            <a:fld id="{16690776-6DA5-42DC-A953-C129870A5E0F}" type="slidenum">
              <a:rPr lang="en-US" smtClean="0"/>
              <a:t>10</a:t>
            </a:fld>
            <a:endParaRPr lang="en-US"/>
          </a:p>
        </p:txBody>
      </p:sp>
    </p:spTree>
    <p:extLst>
      <p:ext uri="{BB962C8B-B14F-4D97-AF65-F5344CB8AC3E}">
        <p14:creationId xmlns:p14="http://schemas.microsoft.com/office/powerpoint/2010/main" val="316171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2/13/2026</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233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2/13/2026</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51064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2/13/2026</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151905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2/13/2026</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01443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2/13/2026</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8734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2/13/2026</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1384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2/13/2026</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82492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2/13/2026</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2465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2/13/2026</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47446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2/13/2026</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13622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2/13/2026</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54448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4CE9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2/13/2026</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825053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oanews.com/a/strong-explosion-fire-hits-french-university-building/4747134.htm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ideo" Target="https://www.youtube.com/embed/9haYdt2fc2E?feature=oembed" TargetMode="External"/><Relationship Id="rId4" Type="http://schemas.openxmlformats.org/officeDocument/2006/relationships/hyperlink" Target="https://www.youtube.com/watch?v=9haYdt2fc2E"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1.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0.png"/><Relationship Id="rId26" Type="http://schemas.openxmlformats.org/officeDocument/2006/relationships/image" Target="../media/image68.jpeg"/><Relationship Id="rId3" Type="http://schemas.openxmlformats.org/officeDocument/2006/relationships/image" Target="../media/image47.png"/><Relationship Id="rId21" Type="http://schemas.openxmlformats.org/officeDocument/2006/relationships/image" Target="../media/image63.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59.png"/><Relationship Id="rId25" Type="http://schemas.openxmlformats.org/officeDocument/2006/relationships/image" Target="../media/image67.jpeg"/><Relationship Id="rId2" Type="http://schemas.openxmlformats.org/officeDocument/2006/relationships/notesSlide" Target="../notesSlides/notesSlide17.xml"/><Relationship Id="rId16" Type="http://schemas.openxmlformats.org/officeDocument/2006/relationships/image" Target="../media/image21.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6.png"/><Relationship Id="rId5" Type="http://schemas.openxmlformats.org/officeDocument/2006/relationships/image" Target="../media/image49.png"/><Relationship Id="rId15" Type="http://schemas.openxmlformats.org/officeDocument/2006/relationships/image" Target="../media/image58.png"/><Relationship Id="rId23" Type="http://schemas.openxmlformats.org/officeDocument/2006/relationships/image" Target="../media/image65.jpeg"/><Relationship Id="rId28" Type="http://schemas.openxmlformats.org/officeDocument/2006/relationships/image" Target="../media/image70.png"/><Relationship Id="rId10" Type="http://schemas.openxmlformats.org/officeDocument/2006/relationships/image" Target="../media/image54.png"/><Relationship Id="rId19" Type="http://schemas.openxmlformats.org/officeDocument/2006/relationships/image" Target="../media/image61.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43.png"/><Relationship Id="rId22" Type="http://schemas.openxmlformats.org/officeDocument/2006/relationships/image" Target="../media/image64.png"/><Relationship Id="rId27" Type="http://schemas.openxmlformats.org/officeDocument/2006/relationships/image" Target="../media/image69.jpe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ssveronis/iot-2025-project-omada2.gi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E86F-697F-6035-1DF5-79A57C8FB14A}"/>
              </a:ext>
            </a:extLst>
          </p:cNvPr>
          <p:cNvSpPr>
            <a:spLocks noGrp="1"/>
          </p:cNvSpPr>
          <p:nvPr>
            <p:ph type="ctrTitle"/>
          </p:nvPr>
        </p:nvSpPr>
        <p:spPr>
          <a:xfrm>
            <a:off x="475486" y="771987"/>
            <a:ext cx="4525721" cy="3756644"/>
          </a:xfrm>
        </p:spPr>
        <p:txBody>
          <a:bodyPr anchor="b">
            <a:normAutofit/>
          </a:bodyPr>
          <a:lstStyle/>
          <a:p>
            <a:pPr>
              <a:lnSpc>
                <a:spcPct val="100000"/>
              </a:lnSpc>
            </a:pPr>
            <a:r>
              <a:rPr lang="en-US" sz="4000" b="1">
                <a:solidFill>
                  <a:schemeClr val="bg2"/>
                </a:solidFill>
              </a:rPr>
              <a:t>Fire Detection and </a:t>
            </a:r>
            <a:r>
              <a:rPr lang="en-US" sz="4000" b="1">
                <a:solidFill>
                  <a:srgbClr val="E0E01F"/>
                </a:solidFill>
                <a:effectLst>
                  <a:outerShdw blurRad="38100" dist="38100" dir="2700000" algn="tl">
                    <a:srgbClr val="000000">
                      <a:alpha val="43137"/>
                    </a:srgbClr>
                  </a:outerShdw>
                </a:effectLst>
              </a:rPr>
              <a:t>Evacuation</a:t>
            </a:r>
            <a:r>
              <a:rPr lang="en-US" sz="4000" b="1">
                <a:solidFill>
                  <a:srgbClr val="E0E01F"/>
                </a:solidFill>
              </a:rPr>
              <a:t> </a:t>
            </a:r>
            <a:r>
              <a:rPr lang="en-US" sz="4000" b="1">
                <a:solidFill>
                  <a:schemeClr val="bg2"/>
                </a:solidFill>
              </a:rPr>
              <a:t>System for Campuses</a:t>
            </a:r>
            <a:br>
              <a:rPr lang="en-US" sz="4000"/>
            </a:br>
            <a:endParaRPr lang="en-US" sz="4000"/>
          </a:p>
        </p:txBody>
      </p:sp>
      <p:sp>
        <p:nvSpPr>
          <p:cNvPr id="3" name="Subtitle 2">
            <a:extLst>
              <a:ext uri="{FF2B5EF4-FFF2-40B4-BE49-F238E27FC236}">
                <a16:creationId xmlns:a16="http://schemas.microsoft.com/office/drawing/2014/main" id="{58997BF6-EC17-961F-E3F7-282B4D74C847}"/>
              </a:ext>
            </a:extLst>
          </p:cNvPr>
          <p:cNvSpPr>
            <a:spLocks noGrp="1"/>
          </p:cNvSpPr>
          <p:nvPr>
            <p:ph type="subTitle" idx="1"/>
          </p:nvPr>
        </p:nvSpPr>
        <p:spPr>
          <a:xfrm>
            <a:off x="475488" y="4873752"/>
            <a:ext cx="4023360" cy="1207008"/>
          </a:xfrm>
        </p:spPr>
        <p:txBody>
          <a:bodyPr anchor="t">
            <a:normAutofit fontScale="62500" lnSpcReduction="20000"/>
          </a:bodyPr>
          <a:lstStyle/>
          <a:p>
            <a:r>
              <a:rPr lang="en-US" sz="2000">
                <a:solidFill>
                  <a:schemeClr val="bg2"/>
                </a:solidFill>
              </a:rPr>
              <a:t>Work of</a:t>
            </a:r>
          </a:p>
          <a:p>
            <a:r>
              <a:rPr lang="en-US" sz="2000">
                <a:solidFill>
                  <a:schemeClr val="bg2"/>
                </a:solidFill>
              </a:rPr>
              <a:t>Giorgos </a:t>
            </a:r>
            <a:r>
              <a:rPr lang="en-US" sz="2000" err="1">
                <a:solidFill>
                  <a:schemeClr val="bg2"/>
                </a:solidFill>
              </a:rPr>
              <a:t>Xagorarakis</a:t>
            </a:r>
            <a:endParaRPr lang="en-US" sz="2000">
              <a:solidFill>
                <a:schemeClr val="bg2"/>
              </a:solidFill>
            </a:endParaRPr>
          </a:p>
          <a:p>
            <a:r>
              <a:rPr lang="en-US" sz="2000">
                <a:solidFill>
                  <a:schemeClr val="bg2"/>
                </a:solidFill>
              </a:rPr>
              <a:t>Natalia Rouska</a:t>
            </a:r>
          </a:p>
          <a:p>
            <a:r>
              <a:rPr lang="en-US" sz="2000">
                <a:solidFill>
                  <a:schemeClr val="bg2"/>
                </a:solidFill>
              </a:rPr>
              <a:t>Sotiris </a:t>
            </a:r>
            <a:r>
              <a:rPr lang="en-US" sz="2000" err="1">
                <a:solidFill>
                  <a:schemeClr val="bg2"/>
                </a:solidFill>
              </a:rPr>
              <a:t>Sveronis</a:t>
            </a:r>
            <a:endParaRPr lang="en-US" sz="2000">
              <a:solidFill>
                <a:schemeClr val="bg2"/>
              </a:solidFill>
            </a:endParaRPr>
          </a:p>
        </p:txBody>
      </p:sp>
      <p:pic>
        <p:nvPicPr>
          <p:cNvPr id="1026" name="Picture 2">
            <a:extLst>
              <a:ext uri="{FF2B5EF4-FFF2-40B4-BE49-F238E27FC236}">
                <a16:creationId xmlns:a16="http://schemas.microsoft.com/office/drawing/2014/main" id="{AA042555-8964-A999-DF87-E692D5719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6209" y="840532"/>
            <a:ext cx="7882115" cy="4431637"/>
          </a:xfrm>
          <a:prstGeom prst="rect">
            <a:avLst/>
          </a:prstGeom>
          <a:gradFill flip="none" rotWithShape="1">
            <a:gsLst>
              <a:gs pos="43110">
                <a:srgbClr val="FFDA8B"/>
              </a:gs>
              <a:gs pos="13000">
                <a:schemeClr val="accent1">
                  <a:lumMod val="21000"/>
                  <a:lumOff val="79000"/>
                </a:schemeClr>
              </a:gs>
              <a:gs pos="47000">
                <a:schemeClr val="accent1">
                  <a:lumMod val="45000"/>
                  <a:lumOff val="55000"/>
                </a:schemeClr>
              </a:gs>
              <a:gs pos="86000">
                <a:schemeClr val="accent1"/>
              </a:gs>
              <a:gs pos="75000">
                <a:schemeClr val="accent1">
                  <a:lumMod val="30000"/>
                  <a:lumOff val="70000"/>
                </a:schemeClr>
              </a:gs>
            </a:gsLst>
            <a:lin ang="2700000" scaled="1"/>
            <a:tileRect/>
          </a:gradFill>
          <a:effectLst>
            <a:glow>
              <a:schemeClr val="accent1">
                <a:lumMod val="75000"/>
              </a:schemeClr>
            </a:glow>
            <a:outerShdw blurRad="50800" dist="50800" dir="7620000" sx="34000" sy="34000" algn="ctr" rotWithShape="0">
              <a:srgbClr val="000000"/>
            </a:outerShdw>
            <a:reflection stA="74000" endPos="0" dist="50800" dir="5400000" sy="-100000" algn="bl" rotWithShape="0"/>
            <a:softEdge rad="685800"/>
          </a:effectLst>
        </p:spPr>
      </p:pic>
      <p:sp>
        <p:nvSpPr>
          <p:cNvPr id="6" name="TextBox 5">
            <a:extLst>
              <a:ext uri="{FF2B5EF4-FFF2-40B4-BE49-F238E27FC236}">
                <a16:creationId xmlns:a16="http://schemas.microsoft.com/office/drawing/2014/main" id="{0B950AF3-01E9-4494-8F1D-07383958A462}"/>
              </a:ext>
            </a:extLst>
          </p:cNvPr>
          <p:cNvSpPr txBox="1"/>
          <p:nvPr/>
        </p:nvSpPr>
        <p:spPr>
          <a:xfrm>
            <a:off x="5373370" y="6554431"/>
            <a:ext cx="6821020" cy="287509"/>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62626">
                    <a:lumMod val="75000"/>
                    <a:lumOff val="25000"/>
                  </a:srgbClr>
                </a:solidFill>
                <a:effectLst/>
                <a:uLnTx/>
                <a:uFillTx/>
                <a:latin typeface="Avenir Next LT Pro"/>
                <a:ea typeface="+mn-ea"/>
                <a:cs typeface="+mn-cs"/>
                <a:hlinkClick r:id="rId3">
                  <a:extLst>
                    <a:ext uri="{A12FA001-AC4F-418D-AE19-62706E023703}">
                      <ahyp:hlinkClr xmlns:ahyp="http://schemas.microsoft.com/office/drawing/2018/hyperlinkcolor" val="tx"/>
                    </a:ext>
                  </a:extLst>
                </a:hlinkClick>
              </a:rPr>
              <a:t>https://www.voanews.com/a/strong-explosion-fire-hits-french-university-building/4747134.html</a:t>
            </a:r>
            <a:endParaRPr kumimoji="0" lang="en-US" sz="1200" b="0" i="0" u="none" strike="noStrike" kern="1200" cap="none" spc="0" normalizeH="0" baseline="0" noProof="0">
              <a:ln>
                <a:noFill/>
              </a:ln>
              <a:solidFill>
                <a:srgbClr val="262626">
                  <a:lumMod val="75000"/>
                  <a:lumOff val="25000"/>
                </a:srgbClr>
              </a:solidFill>
              <a:effectLst/>
              <a:uLnTx/>
              <a:uFillTx/>
              <a:latin typeface="Avenir Next LT Pro"/>
              <a:ea typeface="+mn-ea"/>
              <a:cs typeface="+mn-cs"/>
            </a:endParaRPr>
          </a:p>
        </p:txBody>
      </p:sp>
    </p:spTree>
    <p:extLst>
      <p:ext uri="{BB962C8B-B14F-4D97-AF65-F5344CB8AC3E}">
        <p14:creationId xmlns:p14="http://schemas.microsoft.com/office/powerpoint/2010/main" val="68441526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FE69E4-9A39-7F86-098C-54BC0BF26C33}"/>
              </a:ext>
            </a:extLst>
          </p:cNvPr>
          <p:cNvPicPr>
            <a:picLocks noChangeAspect="1"/>
          </p:cNvPicPr>
          <p:nvPr/>
        </p:nvPicPr>
        <p:blipFill>
          <a:blip r:embed="rId3"/>
          <a:stretch>
            <a:fillRect/>
          </a:stretch>
        </p:blipFill>
        <p:spPr>
          <a:xfrm>
            <a:off x="14617" y="874615"/>
            <a:ext cx="6082307" cy="3025773"/>
          </a:xfrm>
          <a:prstGeom prst="rect">
            <a:avLst/>
          </a:prstGeom>
        </p:spPr>
      </p:pic>
      <p:pic>
        <p:nvPicPr>
          <p:cNvPr id="5" name="Picture 4">
            <a:extLst>
              <a:ext uri="{FF2B5EF4-FFF2-40B4-BE49-F238E27FC236}">
                <a16:creationId xmlns:a16="http://schemas.microsoft.com/office/drawing/2014/main" id="{7760BECB-D7BC-F9D8-0616-FF2CFAFFE425}"/>
              </a:ext>
            </a:extLst>
          </p:cNvPr>
          <p:cNvPicPr>
            <a:picLocks noChangeAspect="1"/>
          </p:cNvPicPr>
          <p:nvPr/>
        </p:nvPicPr>
        <p:blipFill>
          <a:blip r:embed="rId4"/>
          <a:stretch>
            <a:fillRect/>
          </a:stretch>
        </p:blipFill>
        <p:spPr>
          <a:xfrm>
            <a:off x="6560446" y="872247"/>
            <a:ext cx="5482908" cy="3045303"/>
          </a:xfrm>
          <a:prstGeom prst="rect">
            <a:avLst/>
          </a:prstGeom>
        </p:spPr>
      </p:pic>
      <p:pic>
        <p:nvPicPr>
          <p:cNvPr id="7" name="Picture 6">
            <a:extLst>
              <a:ext uri="{FF2B5EF4-FFF2-40B4-BE49-F238E27FC236}">
                <a16:creationId xmlns:a16="http://schemas.microsoft.com/office/drawing/2014/main" id="{31C70F45-4E97-1784-46A8-0817D1644F51}"/>
              </a:ext>
            </a:extLst>
          </p:cNvPr>
          <p:cNvPicPr>
            <a:picLocks noChangeAspect="1"/>
          </p:cNvPicPr>
          <p:nvPr/>
        </p:nvPicPr>
        <p:blipFill>
          <a:blip r:embed="rId5"/>
          <a:stretch>
            <a:fillRect/>
          </a:stretch>
        </p:blipFill>
        <p:spPr>
          <a:xfrm>
            <a:off x="35969" y="4192511"/>
            <a:ext cx="6063145" cy="2667870"/>
          </a:xfrm>
          <a:prstGeom prst="rect">
            <a:avLst/>
          </a:prstGeom>
        </p:spPr>
      </p:pic>
      <p:pic>
        <p:nvPicPr>
          <p:cNvPr id="9" name="Picture 8">
            <a:extLst>
              <a:ext uri="{FF2B5EF4-FFF2-40B4-BE49-F238E27FC236}">
                <a16:creationId xmlns:a16="http://schemas.microsoft.com/office/drawing/2014/main" id="{C08231A2-84B7-C6D7-B428-236F8EE7A3C3}"/>
              </a:ext>
            </a:extLst>
          </p:cNvPr>
          <p:cNvPicPr>
            <a:picLocks noChangeAspect="1"/>
          </p:cNvPicPr>
          <p:nvPr/>
        </p:nvPicPr>
        <p:blipFill>
          <a:blip r:embed="rId6"/>
          <a:stretch>
            <a:fillRect/>
          </a:stretch>
        </p:blipFill>
        <p:spPr>
          <a:xfrm>
            <a:off x="6413922" y="4203552"/>
            <a:ext cx="5777147" cy="2652508"/>
          </a:xfrm>
          <a:prstGeom prst="rect">
            <a:avLst/>
          </a:prstGeom>
        </p:spPr>
      </p:pic>
      <p:sp>
        <p:nvSpPr>
          <p:cNvPr id="4" name="Title 4">
            <a:extLst>
              <a:ext uri="{FF2B5EF4-FFF2-40B4-BE49-F238E27FC236}">
                <a16:creationId xmlns:a16="http://schemas.microsoft.com/office/drawing/2014/main" id="{566E0B82-F2BD-3589-1A7F-BA2F42A1D462}"/>
              </a:ext>
            </a:extLst>
          </p:cNvPr>
          <p:cNvSpPr txBox="1">
            <a:spLocks/>
          </p:cNvSpPr>
          <p:nvPr/>
        </p:nvSpPr>
        <p:spPr>
          <a:xfrm>
            <a:off x="568960" y="179925"/>
            <a:ext cx="10506014" cy="41581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Admin Device Manager – edit configuration</a:t>
            </a:r>
          </a:p>
        </p:txBody>
      </p:sp>
      <p:sp>
        <p:nvSpPr>
          <p:cNvPr id="10" name="Speech Bubble: Oval 9">
            <a:extLst>
              <a:ext uri="{FF2B5EF4-FFF2-40B4-BE49-F238E27FC236}">
                <a16:creationId xmlns:a16="http://schemas.microsoft.com/office/drawing/2014/main" id="{7AD01689-0715-C021-F886-096FF9DC1315}"/>
              </a:ext>
            </a:extLst>
          </p:cNvPr>
          <p:cNvSpPr/>
          <p:nvPr/>
        </p:nvSpPr>
        <p:spPr>
          <a:xfrm>
            <a:off x="4309114" y="5501046"/>
            <a:ext cx="1947404" cy="812246"/>
          </a:xfrm>
          <a:prstGeom prst="wedgeEllipseCallou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6000"/>
                    <a:lumOff val="24000"/>
                  </a:schemeClr>
                </a:solidFill>
              </a:rPr>
              <a:t>Access Points assign to buildings</a:t>
            </a:r>
          </a:p>
        </p:txBody>
      </p:sp>
      <p:sp>
        <p:nvSpPr>
          <p:cNvPr id="15" name="Speech Bubble: Oval 14">
            <a:extLst>
              <a:ext uri="{FF2B5EF4-FFF2-40B4-BE49-F238E27FC236}">
                <a16:creationId xmlns:a16="http://schemas.microsoft.com/office/drawing/2014/main" id="{73503256-357D-324A-9B41-9214B80BEA60}"/>
              </a:ext>
            </a:extLst>
          </p:cNvPr>
          <p:cNvSpPr/>
          <p:nvPr/>
        </p:nvSpPr>
        <p:spPr>
          <a:xfrm>
            <a:off x="9009491" y="2232"/>
            <a:ext cx="2646680" cy="1258270"/>
          </a:xfrm>
          <a:prstGeom prst="wedgeEllipseCallou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tx1">
                    <a:lumMod val="76000"/>
                    <a:lumOff val="24000"/>
                  </a:schemeClr>
                </a:solidFill>
              </a:rPr>
              <a:t>Calibrate camera -&gt; </a:t>
            </a:r>
            <a:r>
              <a:rPr lang="en-US" sz="1400" err="1">
                <a:solidFill>
                  <a:schemeClr val="tx1">
                    <a:lumMod val="76000"/>
                    <a:lumOff val="24000"/>
                  </a:schemeClr>
                </a:solidFill>
              </a:rPr>
              <a:t>MiDaS</a:t>
            </a:r>
            <a:r>
              <a:rPr lang="en-US" sz="1400">
                <a:solidFill>
                  <a:schemeClr val="tx1">
                    <a:lumMod val="76000"/>
                    <a:lumOff val="24000"/>
                  </a:schemeClr>
                </a:solidFill>
              </a:rPr>
              <a:t> model from relative distance to real world distance </a:t>
            </a:r>
          </a:p>
        </p:txBody>
      </p:sp>
      <p:cxnSp>
        <p:nvCxnSpPr>
          <p:cNvPr id="20" name="Straight Arrow Connector 19">
            <a:extLst>
              <a:ext uri="{FF2B5EF4-FFF2-40B4-BE49-F238E27FC236}">
                <a16:creationId xmlns:a16="http://schemas.microsoft.com/office/drawing/2014/main" id="{C2EEBAEE-B814-C91F-ABB0-1178A9702B14}"/>
              </a:ext>
            </a:extLst>
          </p:cNvPr>
          <p:cNvCxnSpPr/>
          <p:nvPr/>
        </p:nvCxnSpPr>
        <p:spPr>
          <a:xfrm flipV="1">
            <a:off x="6050280" y="3464560"/>
            <a:ext cx="510166" cy="3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1465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campus&#10;&#10;AI-generated content may be incorrect.">
            <a:extLst>
              <a:ext uri="{FF2B5EF4-FFF2-40B4-BE49-F238E27FC236}">
                <a16:creationId xmlns:a16="http://schemas.microsoft.com/office/drawing/2014/main" id="{B288BDE9-48B5-AF6D-B293-2A34CCEE75EF}"/>
              </a:ext>
            </a:extLst>
          </p:cNvPr>
          <p:cNvPicPr>
            <a:picLocks noChangeAspect="1"/>
          </p:cNvPicPr>
          <p:nvPr/>
        </p:nvPicPr>
        <p:blipFill>
          <a:blip r:embed="rId3"/>
          <a:stretch>
            <a:fillRect/>
          </a:stretch>
        </p:blipFill>
        <p:spPr>
          <a:xfrm>
            <a:off x="1589319" y="653142"/>
            <a:ext cx="9013363" cy="6105072"/>
          </a:xfrm>
          <a:prstGeom prst="rect">
            <a:avLst/>
          </a:prstGeom>
        </p:spPr>
      </p:pic>
      <p:pic>
        <p:nvPicPr>
          <p:cNvPr id="7" name="Picture 6">
            <a:extLst>
              <a:ext uri="{FF2B5EF4-FFF2-40B4-BE49-F238E27FC236}">
                <a16:creationId xmlns:a16="http://schemas.microsoft.com/office/drawing/2014/main" id="{54D9C5FF-7173-C8EE-4712-9E4577A3A0F7}"/>
              </a:ext>
            </a:extLst>
          </p:cNvPr>
          <p:cNvPicPr>
            <a:picLocks noChangeAspect="1"/>
          </p:cNvPicPr>
          <p:nvPr/>
        </p:nvPicPr>
        <p:blipFill>
          <a:blip r:embed="rId4"/>
          <a:stretch>
            <a:fillRect/>
          </a:stretch>
        </p:blipFill>
        <p:spPr>
          <a:xfrm>
            <a:off x="334177" y="4788313"/>
            <a:ext cx="1886047" cy="1873346"/>
          </a:xfrm>
          <a:prstGeom prst="rect">
            <a:avLst/>
          </a:prstGeom>
        </p:spPr>
      </p:pic>
      <p:pic>
        <p:nvPicPr>
          <p:cNvPr id="12" name="Picture 11">
            <a:extLst>
              <a:ext uri="{FF2B5EF4-FFF2-40B4-BE49-F238E27FC236}">
                <a16:creationId xmlns:a16="http://schemas.microsoft.com/office/drawing/2014/main" id="{748331E1-155B-8042-0370-06BB17083E00}"/>
              </a:ext>
            </a:extLst>
          </p:cNvPr>
          <p:cNvPicPr>
            <a:picLocks noChangeAspect="1"/>
          </p:cNvPicPr>
          <p:nvPr/>
        </p:nvPicPr>
        <p:blipFill>
          <a:blip r:embed="rId5"/>
          <a:stretch>
            <a:fillRect/>
          </a:stretch>
        </p:blipFill>
        <p:spPr>
          <a:xfrm>
            <a:off x="9840185" y="4833314"/>
            <a:ext cx="1873346" cy="1873346"/>
          </a:xfrm>
          <a:prstGeom prst="rect">
            <a:avLst/>
          </a:prstGeom>
        </p:spPr>
      </p:pic>
      <p:sp>
        <p:nvSpPr>
          <p:cNvPr id="13" name="Speech Bubble: Oval 12">
            <a:extLst>
              <a:ext uri="{FF2B5EF4-FFF2-40B4-BE49-F238E27FC236}">
                <a16:creationId xmlns:a16="http://schemas.microsoft.com/office/drawing/2014/main" id="{A1DED5B7-181A-D8EF-1496-DD52266ED2DE}"/>
              </a:ext>
            </a:extLst>
          </p:cNvPr>
          <p:cNvSpPr/>
          <p:nvPr/>
        </p:nvSpPr>
        <p:spPr>
          <a:xfrm>
            <a:off x="10186674" y="4109126"/>
            <a:ext cx="1947404" cy="812246"/>
          </a:xfrm>
          <a:prstGeom prst="wedgeEllipseCallou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lumMod val="76000"/>
                    <a:lumOff val="24000"/>
                  </a:schemeClr>
                </a:solidFill>
              </a:rPr>
              <a:t>Add Safe Area </a:t>
            </a:r>
          </a:p>
        </p:txBody>
      </p:sp>
      <p:sp>
        <p:nvSpPr>
          <p:cNvPr id="3" name="Title 4">
            <a:extLst>
              <a:ext uri="{FF2B5EF4-FFF2-40B4-BE49-F238E27FC236}">
                <a16:creationId xmlns:a16="http://schemas.microsoft.com/office/drawing/2014/main" id="{B2925F9B-10A7-E30D-1269-1F4318CF99FE}"/>
              </a:ext>
            </a:extLst>
          </p:cNvPr>
          <p:cNvSpPr txBox="1">
            <a:spLocks/>
          </p:cNvSpPr>
          <p:nvPr/>
        </p:nvSpPr>
        <p:spPr>
          <a:xfrm>
            <a:off x="568960" y="157839"/>
            <a:ext cx="7844536" cy="43789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Admin Campus Topology </a:t>
            </a:r>
          </a:p>
        </p:txBody>
      </p:sp>
    </p:spTree>
    <p:extLst>
      <p:ext uri="{BB962C8B-B14F-4D97-AF65-F5344CB8AC3E}">
        <p14:creationId xmlns:p14="http://schemas.microsoft.com/office/powerpoint/2010/main" val="406683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E074BA9-BCBA-8A99-E911-51AFC13AF6A9}"/>
              </a:ext>
            </a:extLst>
          </p:cNvPr>
          <p:cNvSpPr>
            <a:spLocks noGrp="1"/>
          </p:cNvSpPr>
          <p:nvPr>
            <p:ph type="title"/>
          </p:nvPr>
        </p:nvSpPr>
        <p:spPr>
          <a:xfrm>
            <a:off x="718003" y="548640"/>
            <a:ext cx="10565693" cy="1047055"/>
          </a:xfrm>
        </p:spPr>
        <p:txBody>
          <a:bodyPr>
            <a:normAutofit fontScale="90000"/>
          </a:bodyPr>
          <a:lstStyle/>
          <a:p>
            <a:r>
              <a:rPr lang="en-US"/>
              <a:t>Admin Simulation for Pedestrians</a:t>
            </a:r>
            <a:br>
              <a:rPr lang="en-US"/>
            </a:br>
            <a:endParaRPr lang="en-US"/>
          </a:p>
        </p:txBody>
      </p:sp>
      <p:pic>
        <p:nvPicPr>
          <p:cNvPr id="3" name="Content Placeholder 2">
            <a:extLst>
              <a:ext uri="{FF2B5EF4-FFF2-40B4-BE49-F238E27FC236}">
                <a16:creationId xmlns:a16="http://schemas.microsoft.com/office/drawing/2014/main" id="{3738BD5E-230B-B252-2FED-55F75FB712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p:blipFill>
        <p:spPr>
          <a:xfrm>
            <a:off x="553452" y="1614512"/>
            <a:ext cx="10913593" cy="5084671"/>
          </a:xfrm>
          <a:prstGeom prst="rect">
            <a:avLst/>
          </a:prstGeom>
        </p:spPr>
      </p:pic>
      <p:sp>
        <p:nvSpPr>
          <p:cNvPr id="9" name="Speech Bubble: Oval 8">
            <a:extLst>
              <a:ext uri="{FF2B5EF4-FFF2-40B4-BE49-F238E27FC236}">
                <a16:creationId xmlns:a16="http://schemas.microsoft.com/office/drawing/2014/main" id="{688D3552-6E69-B1C8-0355-69C5AE5C6C22}"/>
              </a:ext>
            </a:extLst>
          </p:cNvPr>
          <p:cNvSpPr/>
          <p:nvPr/>
        </p:nvSpPr>
        <p:spPr>
          <a:xfrm>
            <a:off x="7844590" y="122873"/>
            <a:ext cx="4331232" cy="2317131"/>
          </a:xfrm>
          <a:prstGeom prst="wedgeEllipseCallou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400">
                <a:solidFill>
                  <a:schemeClr val="tx1">
                    <a:lumMod val="76000"/>
                    <a:lumOff val="24000"/>
                  </a:schemeClr>
                </a:solidFill>
              </a:rPr>
              <a:t>Admin places a virtual fire on the map, the system calculate the paths towards safe area and show the paths with dotted lines and dots for people. Each dot is 10 people. The number of people in each building is from the assigned access point</a:t>
            </a:r>
          </a:p>
        </p:txBody>
      </p:sp>
    </p:spTree>
    <p:extLst>
      <p:ext uri="{BB962C8B-B14F-4D97-AF65-F5344CB8AC3E}">
        <p14:creationId xmlns:p14="http://schemas.microsoft.com/office/powerpoint/2010/main" val="2219452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B70876E-BBD9-F086-489F-0EE16E966068}"/>
              </a:ext>
            </a:extLst>
          </p:cNvPr>
          <p:cNvPicPr>
            <a:picLocks noChangeAspect="1"/>
          </p:cNvPicPr>
          <p:nvPr/>
        </p:nvPicPr>
        <p:blipFill>
          <a:blip r:embed="rId3"/>
          <a:srcRect l="14022" t="18923" b="5677"/>
          <a:stretch>
            <a:fillRect/>
          </a:stretch>
        </p:blipFill>
        <p:spPr>
          <a:xfrm>
            <a:off x="641392" y="1355001"/>
            <a:ext cx="10906754" cy="5388736"/>
          </a:xfrm>
          <a:prstGeom prst="rect">
            <a:avLst/>
          </a:prstGeom>
        </p:spPr>
      </p:pic>
      <p:sp>
        <p:nvSpPr>
          <p:cNvPr id="2" name="Title 1">
            <a:extLst>
              <a:ext uri="{FF2B5EF4-FFF2-40B4-BE49-F238E27FC236}">
                <a16:creationId xmlns:a16="http://schemas.microsoft.com/office/drawing/2014/main" id="{36B278A4-83EA-1172-EDF5-94612E722ADF}"/>
              </a:ext>
            </a:extLst>
          </p:cNvPr>
          <p:cNvSpPr>
            <a:spLocks noGrp="1"/>
          </p:cNvSpPr>
          <p:nvPr>
            <p:ph type="title"/>
          </p:nvPr>
        </p:nvSpPr>
        <p:spPr>
          <a:xfrm>
            <a:off x="640698" y="515510"/>
            <a:ext cx="10168128" cy="75229"/>
          </a:xfrm>
        </p:spPr>
        <p:txBody>
          <a:bodyPr>
            <a:normAutofit fontScale="90000"/>
          </a:bodyPr>
          <a:lstStyle/>
          <a:p>
            <a:r>
              <a:rPr lang="en-US"/>
              <a:t>Admin Sumo Simulation for Vehicles</a:t>
            </a:r>
          </a:p>
        </p:txBody>
      </p:sp>
      <p:sp>
        <p:nvSpPr>
          <p:cNvPr id="7" name="Speech Bubble: Oval 6">
            <a:extLst>
              <a:ext uri="{FF2B5EF4-FFF2-40B4-BE49-F238E27FC236}">
                <a16:creationId xmlns:a16="http://schemas.microsoft.com/office/drawing/2014/main" id="{CBD2D0B7-74BF-3570-A3F1-A5D6C2EF8E95}"/>
              </a:ext>
            </a:extLst>
          </p:cNvPr>
          <p:cNvSpPr/>
          <p:nvPr/>
        </p:nvSpPr>
        <p:spPr>
          <a:xfrm>
            <a:off x="8704418" y="122873"/>
            <a:ext cx="3471403" cy="1828245"/>
          </a:xfrm>
          <a:prstGeom prst="wedgeEllipseCallou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lumMod val="76000"/>
                    <a:lumOff val="24000"/>
                  </a:schemeClr>
                </a:solidFill>
              </a:rPr>
              <a:t>Only occupied sensors shown</a:t>
            </a:r>
          </a:p>
          <a:p>
            <a:pPr algn="ctr"/>
            <a:r>
              <a:rPr lang="en-US" sz="1400">
                <a:solidFill>
                  <a:schemeClr val="tx1">
                    <a:lumMod val="76000"/>
                    <a:lumOff val="24000"/>
                  </a:schemeClr>
                </a:solidFill>
              </a:rPr>
              <a:t>Admin can click for fire and instantly affected roads in the fire radius are closed. Vehicles reroute to the exit avoiding fire</a:t>
            </a:r>
          </a:p>
        </p:txBody>
      </p:sp>
    </p:spTree>
    <p:extLst>
      <p:ext uri="{BB962C8B-B14F-4D97-AF65-F5344CB8AC3E}">
        <p14:creationId xmlns:p14="http://schemas.microsoft.com/office/powerpoint/2010/main" val="1583971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6485F3B4-0447-751A-70E5-AF59308DBEB2}"/>
              </a:ext>
            </a:extLst>
          </p:cNvPr>
          <p:cNvPicPr>
            <a:picLocks noChangeAspect="1"/>
          </p:cNvPicPr>
          <p:nvPr/>
        </p:nvPicPr>
        <p:blipFill>
          <a:blip r:embed="rId3"/>
          <a:stretch>
            <a:fillRect/>
          </a:stretch>
        </p:blipFill>
        <p:spPr>
          <a:xfrm>
            <a:off x="2252869" y="1006249"/>
            <a:ext cx="7686263" cy="2934981"/>
          </a:xfrm>
          <a:prstGeom prst="rect">
            <a:avLst/>
          </a:prstGeom>
        </p:spPr>
      </p:pic>
      <p:pic>
        <p:nvPicPr>
          <p:cNvPr id="5" name="Picture 4">
            <a:extLst>
              <a:ext uri="{FF2B5EF4-FFF2-40B4-BE49-F238E27FC236}">
                <a16:creationId xmlns:a16="http://schemas.microsoft.com/office/drawing/2014/main" id="{EFC5D806-B471-13A6-BA1F-59B5AA28B243}"/>
              </a:ext>
            </a:extLst>
          </p:cNvPr>
          <p:cNvPicPr>
            <a:picLocks noChangeAspect="1"/>
          </p:cNvPicPr>
          <p:nvPr/>
        </p:nvPicPr>
        <p:blipFill>
          <a:blip r:embed="rId4"/>
          <a:srcRect b="1507"/>
          <a:stretch>
            <a:fillRect/>
          </a:stretch>
        </p:blipFill>
        <p:spPr>
          <a:xfrm>
            <a:off x="2253659" y="4118318"/>
            <a:ext cx="7680580" cy="2741899"/>
          </a:xfrm>
          <a:prstGeom prst="rect">
            <a:avLst/>
          </a:prstGeom>
        </p:spPr>
      </p:pic>
      <p:sp>
        <p:nvSpPr>
          <p:cNvPr id="3" name="Title 2">
            <a:extLst>
              <a:ext uri="{FF2B5EF4-FFF2-40B4-BE49-F238E27FC236}">
                <a16:creationId xmlns:a16="http://schemas.microsoft.com/office/drawing/2014/main" id="{1F9CF662-0FB5-77F5-7E10-4FC5E4DC39D4}"/>
              </a:ext>
            </a:extLst>
          </p:cNvPr>
          <p:cNvSpPr>
            <a:spLocks noGrp="1"/>
          </p:cNvSpPr>
          <p:nvPr>
            <p:ph type="title"/>
          </p:nvPr>
        </p:nvSpPr>
        <p:spPr>
          <a:xfrm>
            <a:off x="1115568" y="-3534"/>
            <a:ext cx="10168128" cy="1013924"/>
          </a:xfrm>
        </p:spPr>
        <p:txBody>
          <a:bodyPr>
            <a:noAutofit/>
          </a:bodyPr>
          <a:lstStyle/>
          <a:p>
            <a:r>
              <a:rPr lang="en-US" sz="4400"/>
              <a:t>Grafana Analytics</a:t>
            </a:r>
          </a:p>
        </p:txBody>
      </p:sp>
    </p:spTree>
    <p:extLst>
      <p:ext uri="{BB962C8B-B14F-4D97-AF65-F5344CB8AC3E}">
        <p14:creationId xmlns:p14="http://schemas.microsoft.com/office/powerpoint/2010/main" val="556420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691465C-E49B-C68E-B4F2-7879BE577E15}"/>
              </a:ext>
            </a:extLst>
          </p:cNvPr>
          <p:cNvPicPr>
            <a:picLocks noChangeAspect="1"/>
          </p:cNvPicPr>
          <p:nvPr/>
        </p:nvPicPr>
        <p:blipFill>
          <a:blip r:embed="rId3"/>
          <a:stretch>
            <a:fillRect/>
          </a:stretch>
        </p:blipFill>
        <p:spPr>
          <a:xfrm>
            <a:off x="3642449" y="1112682"/>
            <a:ext cx="8454572" cy="2328183"/>
          </a:xfrm>
          <a:prstGeom prst="rect">
            <a:avLst/>
          </a:prstGeom>
        </p:spPr>
      </p:pic>
      <p:pic>
        <p:nvPicPr>
          <p:cNvPr id="5" name="Picture 4" descr="A screenshot of a map&#10;&#10;AI-generated content may be incorrect.">
            <a:extLst>
              <a:ext uri="{FF2B5EF4-FFF2-40B4-BE49-F238E27FC236}">
                <a16:creationId xmlns:a16="http://schemas.microsoft.com/office/drawing/2014/main" id="{66E96378-02DD-8779-C6C3-FAC2D58E109B}"/>
              </a:ext>
            </a:extLst>
          </p:cNvPr>
          <p:cNvPicPr>
            <a:picLocks noChangeAspect="1"/>
          </p:cNvPicPr>
          <p:nvPr/>
        </p:nvPicPr>
        <p:blipFill>
          <a:blip r:embed="rId4"/>
          <a:stretch>
            <a:fillRect/>
          </a:stretch>
        </p:blipFill>
        <p:spPr>
          <a:xfrm>
            <a:off x="158465" y="1114358"/>
            <a:ext cx="3047168" cy="5660572"/>
          </a:xfrm>
          <a:prstGeom prst="rect">
            <a:avLst/>
          </a:prstGeom>
        </p:spPr>
      </p:pic>
      <p:sp>
        <p:nvSpPr>
          <p:cNvPr id="3" name="Title 2">
            <a:extLst>
              <a:ext uri="{FF2B5EF4-FFF2-40B4-BE49-F238E27FC236}">
                <a16:creationId xmlns:a16="http://schemas.microsoft.com/office/drawing/2014/main" id="{BAEF8D5F-B7CC-965C-DB9C-12E812FA80B7}"/>
              </a:ext>
            </a:extLst>
          </p:cNvPr>
          <p:cNvSpPr txBox="1">
            <a:spLocks/>
          </p:cNvSpPr>
          <p:nvPr/>
        </p:nvSpPr>
        <p:spPr>
          <a:xfrm>
            <a:off x="153997" y="232323"/>
            <a:ext cx="3047057" cy="74414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t>User App</a:t>
            </a:r>
            <a:endParaRPr lang="en-US"/>
          </a:p>
        </p:txBody>
      </p:sp>
      <p:sp>
        <p:nvSpPr>
          <p:cNvPr id="6" name="Title 2">
            <a:extLst>
              <a:ext uri="{FF2B5EF4-FFF2-40B4-BE49-F238E27FC236}">
                <a16:creationId xmlns:a16="http://schemas.microsoft.com/office/drawing/2014/main" id="{188EAB38-7C7D-79C4-9FA4-4AAD8CCCFD29}"/>
              </a:ext>
            </a:extLst>
          </p:cNvPr>
          <p:cNvSpPr txBox="1">
            <a:spLocks/>
          </p:cNvSpPr>
          <p:nvPr/>
        </p:nvSpPr>
        <p:spPr>
          <a:xfrm>
            <a:off x="3719069" y="232322"/>
            <a:ext cx="8190556" cy="744148"/>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t>Admin Notification Message</a:t>
            </a:r>
          </a:p>
        </p:txBody>
      </p:sp>
      <p:cxnSp>
        <p:nvCxnSpPr>
          <p:cNvPr id="7" name="Straight Arrow Connector 6">
            <a:extLst>
              <a:ext uri="{FF2B5EF4-FFF2-40B4-BE49-F238E27FC236}">
                <a16:creationId xmlns:a16="http://schemas.microsoft.com/office/drawing/2014/main" id="{A4EBFEE0-F101-CA19-D6CC-74F472A20A0E}"/>
              </a:ext>
            </a:extLst>
          </p:cNvPr>
          <p:cNvCxnSpPr/>
          <p:nvPr/>
        </p:nvCxnSpPr>
        <p:spPr>
          <a:xfrm>
            <a:off x="3360552" y="0"/>
            <a:ext cx="29688" cy="6857999"/>
          </a:xfrm>
          <a:prstGeom prst="straightConnector1">
            <a:avLst/>
          </a:prstGeom>
        </p:spPr>
        <p:style>
          <a:lnRef idx="3">
            <a:schemeClr val="dk1"/>
          </a:lnRef>
          <a:fillRef idx="0">
            <a:schemeClr val="dk1"/>
          </a:fillRef>
          <a:effectRef idx="2">
            <a:schemeClr val="dk1"/>
          </a:effectRef>
          <a:fontRef idx="minor">
            <a:schemeClr val="tx1"/>
          </a:fontRef>
        </p:style>
      </p:cxnSp>
      <p:sp>
        <p:nvSpPr>
          <p:cNvPr id="9" name="Arrow: Bent 8">
            <a:extLst>
              <a:ext uri="{FF2B5EF4-FFF2-40B4-BE49-F238E27FC236}">
                <a16:creationId xmlns:a16="http://schemas.microsoft.com/office/drawing/2014/main" id="{134F08C4-01F3-DA11-73BA-652355DACFA9}"/>
              </a:ext>
            </a:extLst>
          </p:cNvPr>
          <p:cNvSpPr/>
          <p:nvPr/>
        </p:nvSpPr>
        <p:spPr>
          <a:xfrm rot="10800000">
            <a:off x="3168401" y="3227777"/>
            <a:ext cx="968168" cy="3466110"/>
          </a:xfrm>
          <a:prstGeom prst="bentArrow">
            <a:avLst/>
          </a:prstGeom>
          <a:solidFill>
            <a:srgbClr val="2F8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peech Bubble: Oval 10">
            <a:extLst>
              <a:ext uri="{FF2B5EF4-FFF2-40B4-BE49-F238E27FC236}">
                <a16:creationId xmlns:a16="http://schemas.microsoft.com/office/drawing/2014/main" id="{9C8DB938-731A-FCBF-C8CC-BE2D21D95FEB}"/>
              </a:ext>
            </a:extLst>
          </p:cNvPr>
          <p:cNvSpPr/>
          <p:nvPr/>
        </p:nvSpPr>
        <p:spPr>
          <a:xfrm rot="10800000">
            <a:off x="7869847" y="3597230"/>
            <a:ext cx="3471403" cy="1828245"/>
          </a:xfrm>
          <a:prstGeom prst="wedgeEllipseCallou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400">
              <a:solidFill>
                <a:schemeClr val="tx1">
                  <a:lumMod val="76000"/>
                  <a:lumOff val="24000"/>
                </a:schemeClr>
              </a:solidFill>
            </a:endParaRPr>
          </a:p>
        </p:txBody>
      </p:sp>
      <p:sp>
        <p:nvSpPr>
          <p:cNvPr id="13" name="TextBox 12">
            <a:extLst>
              <a:ext uri="{FF2B5EF4-FFF2-40B4-BE49-F238E27FC236}">
                <a16:creationId xmlns:a16="http://schemas.microsoft.com/office/drawing/2014/main" id="{EEDF55A9-5E7D-4ECA-2584-A4847BE5DF98}"/>
              </a:ext>
            </a:extLst>
          </p:cNvPr>
          <p:cNvSpPr txBox="1"/>
          <p:nvPr/>
        </p:nvSpPr>
        <p:spPr>
          <a:xfrm>
            <a:off x="8122226" y="3944420"/>
            <a:ext cx="29630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Admin sets a message (notification) that is displayed at the bottom of the user app</a:t>
            </a:r>
          </a:p>
        </p:txBody>
      </p:sp>
    </p:spTree>
    <p:extLst>
      <p:ext uri="{BB962C8B-B14F-4D97-AF65-F5344CB8AC3E}">
        <p14:creationId xmlns:p14="http://schemas.microsoft.com/office/powerpoint/2010/main" val="1164317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FBA3-C1BD-211F-AA04-B0F390FB35B1}"/>
              </a:ext>
            </a:extLst>
          </p:cNvPr>
          <p:cNvSpPr>
            <a:spLocks noGrp="1"/>
          </p:cNvSpPr>
          <p:nvPr>
            <p:ph type="title"/>
          </p:nvPr>
        </p:nvSpPr>
        <p:spPr/>
        <p:txBody>
          <a:bodyPr/>
          <a:lstStyle/>
          <a:p>
            <a:r>
              <a:rPr lang="en-US"/>
              <a:t>Fire Detection and user path flow</a:t>
            </a:r>
          </a:p>
        </p:txBody>
      </p:sp>
      <p:pic>
        <p:nvPicPr>
          <p:cNvPr id="17" name="Picture 16">
            <a:extLst>
              <a:ext uri="{FF2B5EF4-FFF2-40B4-BE49-F238E27FC236}">
                <a16:creationId xmlns:a16="http://schemas.microsoft.com/office/drawing/2014/main" id="{40C8C467-F673-8AC1-D892-FE11A18AE0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96032" y="2075829"/>
            <a:ext cx="9122649" cy="2932216"/>
          </a:xfrm>
          <a:prstGeom prst="rect">
            <a:avLst/>
          </a:prstGeom>
        </p:spPr>
      </p:pic>
      <p:sp>
        <p:nvSpPr>
          <p:cNvPr id="19" name="TextBox 18">
            <a:extLst>
              <a:ext uri="{FF2B5EF4-FFF2-40B4-BE49-F238E27FC236}">
                <a16:creationId xmlns:a16="http://schemas.microsoft.com/office/drawing/2014/main" id="{F8EBCA39-0F61-3197-D8A3-B507177365F5}"/>
              </a:ext>
            </a:extLst>
          </p:cNvPr>
          <p:cNvSpPr txBox="1"/>
          <p:nvPr/>
        </p:nvSpPr>
        <p:spPr>
          <a:xfrm>
            <a:off x="389823" y="5086952"/>
            <a:ext cx="3672038" cy="369332"/>
          </a:xfrm>
          <a:prstGeom prst="rect">
            <a:avLst/>
          </a:prstGeom>
          <a:noFill/>
        </p:spPr>
        <p:txBody>
          <a:bodyPr wrap="square" rtlCol="0">
            <a:spAutoFit/>
          </a:bodyPr>
          <a:lstStyle/>
          <a:p>
            <a:r>
              <a:rPr lang="en-US"/>
              <a:t>1. User find nearest Access Point </a:t>
            </a:r>
          </a:p>
        </p:txBody>
      </p:sp>
      <p:sp>
        <p:nvSpPr>
          <p:cNvPr id="20" name="TextBox 19">
            <a:extLst>
              <a:ext uri="{FF2B5EF4-FFF2-40B4-BE49-F238E27FC236}">
                <a16:creationId xmlns:a16="http://schemas.microsoft.com/office/drawing/2014/main" id="{BD7BBDB0-9B08-C984-FAD2-401ECE6834D7}"/>
              </a:ext>
            </a:extLst>
          </p:cNvPr>
          <p:cNvSpPr txBox="1"/>
          <p:nvPr/>
        </p:nvSpPr>
        <p:spPr>
          <a:xfrm>
            <a:off x="389823" y="5521511"/>
            <a:ext cx="5120640" cy="369332"/>
          </a:xfrm>
          <a:prstGeom prst="rect">
            <a:avLst/>
          </a:prstGeom>
          <a:noFill/>
        </p:spPr>
        <p:txBody>
          <a:bodyPr wrap="square" lIns="91440" tIns="45720" rIns="91440" bIns="45720" rtlCol="0" anchor="t">
            <a:spAutoFit/>
          </a:bodyPr>
          <a:lstStyle/>
          <a:p>
            <a:r>
              <a:rPr lang="en-US"/>
              <a:t>2. Get a snapshot from the camera</a:t>
            </a:r>
          </a:p>
        </p:txBody>
      </p:sp>
      <p:sp>
        <p:nvSpPr>
          <p:cNvPr id="21" name="TextBox 20">
            <a:extLst>
              <a:ext uri="{FF2B5EF4-FFF2-40B4-BE49-F238E27FC236}">
                <a16:creationId xmlns:a16="http://schemas.microsoft.com/office/drawing/2014/main" id="{16ACFC74-AEF8-3FD3-8657-93A9A9C65076}"/>
              </a:ext>
            </a:extLst>
          </p:cNvPr>
          <p:cNvSpPr txBox="1"/>
          <p:nvPr/>
        </p:nvSpPr>
        <p:spPr>
          <a:xfrm>
            <a:off x="389823" y="5890843"/>
            <a:ext cx="5120640" cy="369332"/>
          </a:xfrm>
          <a:prstGeom prst="rect">
            <a:avLst/>
          </a:prstGeom>
          <a:noFill/>
        </p:spPr>
        <p:txBody>
          <a:bodyPr wrap="square" rtlCol="0">
            <a:spAutoFit/>
          </a:bodyPr>
          <a:lstStyle/>
          <a:p>
            <a:r>
              <a:rPr lang="en-US"/>
              <a:t>3. Check if the camera contain fire</a:t>
            </a:r>
          </a:p>
        </p:txBody>
      </p:sp>
      <p:sp>
        <p:nvSpPr>
          <p:cNvPr id="22" name="TextBox 21">
            <a:extLst>
              <a:ext uri="{FF2B5EF4-FFF2-40B4-BE49-F238E27FC236}">
                <a16:creationId xmlns:a16="http://schemas.microsoft.com/office/drawing/2014/main" id="{5A06EEBB-8750-4734-2C96-8B51D4F4A882}"/>
              </a:ext>
            </a:extLst>
          </p:cNvPr>
          <p:cNvSpPr txBox="1"/>
          <p:nvPr/>
        </p:nvSpPr>
        <p:spPr>
          <a:xfrm>
            <a:off x="389823" y="6260175"/>
            <a:ext cx="5120640" cy="369332"/>
          </a:xfrm>
          <a:prstGeom prst="rect">
            <a:avLst/>
          </a:prstGeom>
          <a:noFill/>
        </p:spPr>
        <p:txBody>
          <a:bodyPr wrap="square" rtlCol="0">
            <a:spAutoFit/>
          </a:bodyPr>
          <a:lstStyle/>
          <a:p>
            <a:r>
              <a:rPr lang="en-US"/>
              <a:t>4. Send Alert in </a:t>
            </a:r>
            <a:r>
              <a:rPr lang="en-US" err="1"/>
              <a:t>Fiware</a:t>
            </a:r>
            <a:endParaRPr lang="en-US"/>
          </a:p>
        </p:txBody>
      </p:sp>
      <p:sp>
        <p:nvSpPr>
          <p:cNvPr id="23" name="TextBox 22">
            <a:extLst>
              <a:ext uri="{FF2B5EF4-FFF2-40B4-BE49-F238E27FC236}">
                <a16:creationId xmlns:a16="http://schemas.microsoft.com/office/drawing/2014/main" id="{ECCB42AB-D972-2628-DCAA-D2B9493D32BA}"/>
              </a:ext>
            </a:extLst>
          </p:cNvPr>
          <p:cNvSpPr txBox="1"/>
          <p:nvPr/>
        </p:nvSpPr>
        <p:spPr>
          <a:xfrm>
            <a:off x="4061861" y="5086952"/>
            <a:ext cx="4182177" cy="369332"/>
          </a:xfrm>
          <a:prstGeom prst="rect">
            <a:avLst/>
          </a:prstGeom>
          <a:noFill/>
        </p:spPr>
        <p:txBody>
          <a:bodyPr wrap="square" rtlCol="0">
            <a:spAutoFit/>
          </a:bodyPr>
          <a:lstStyle/>
          <a:p>
            <a:r>
              <a:rPr lang="en-US"/>
              <a:t>5. Notify when severity in alert change</a:t>
            </a:r>
          </a:p>
        </p:txBody>
      </p:sp>
      <p:sp>
        <p:nvSpPr>
          <p:cNvPr id="24" name="TextBox 23">
            <a:extLst>
              <a:ext uri="{FF2B5EF4-FFF2-40B4-BE49-F238E27FC236}">
                <a16:creationId xmlns:a16="http://schemas.microsoft.com/office/drawing/2014/main" id="{110092D9-9A15-E100-B3DA-53E1CB9404D8}"/>
              </a:ext>
            </a:extLst>
          </p:cNvPr>
          <p:cNvSpPr txBox="1"/>
          <p:nvPr/>
        </p:nvSpPr>
        <p:spPr>
          <a:xfrm>
            <a:off x="4061861" y="5535191"/>
            <a:ext cx="3965608" cy="369332"/>
          </a:xfrm>
          <a:prstGeom prst="rect">
            <a:avLst/>
          </a:prstGeom>
          <a:noFill/>
        </p:spPr>
        <p:txBody>
          <a:bodyPr wrap="square" rtlCol="0">
            <a:spAutoFit/>
          </a:bodyPr>
          <a:lstStyle/>
          <a:p>
            <a:r>
              <a:rPr lang="en-US"/>
              <a:t>6. Notify from MQTT </a:t>
            </a:r>
          </a:p>
        </p:txBody>
      </p:sp>
      <p:sp>
        <p:nvSpPr>
          <p:cNvPr id="25" name="TextBox 24">
            <a:extLst>
              <a:ext uri="{FF2B5EF4-FFF2-40B4-BE49-F238E27FC236}">
                <a16:creationId xmlns:a16="http://schemas.microsoft.com/office/drawing/2014/main" id="{76A48FB2-EAFB-69EC-C2BC-DB3404AB39DA}"/>
              </a:ext>
            </a:extLst>
          </p:cNvPr>
          <p:cNvSpPr txBox="1"/>
          <p:nvPr/>
        </p:nvSpPr>
        <p:spPr>
          <a:xfrm>
            <a:off x="4061861" y="5877163"/>
            <a:ext cx="3965608" cy="369332"/>
          </a:xfrm>
          <a:prstGeom prst="rect">
            <a:avLst/>
          </a:prstGeom>
          <a:noFill/>
        </p:spPr>
        <p:txBody>
          <a:bodyPr wrap="square" rtlCol="0">
            <a:spAutoFit/>
          </a:bodyPr>
          <a:lstStyle/>
          <a:p>
            <a:r>
              <a:rPr lang="en-US"/>
              <a:t>7. If severity is critical, request paths</a:t>
            </a:r>
          </a:p>
        </p:txBody>
      </p:sp>
      <p:sp>
        <p:nvSpPr>
          <p:cNvPr id="26" name="TextBox 25">
            <a:extLst>
              <a:ext uri="{FF2B5EF4-FFF2-40B4-BE49-F238E27FC236}">
                <a16:creationId xmlns:a16="http://schemas.microsoft.com/office/drawing/2014/main" id="{A43A181F-38A4-9E3B-0898-8E55D749EFB8}"/>
              </a:ext>
            </a:extLst>
          </p:cNvPr>
          <p:cNvSpPr txBox="1"/>
          <p:nvPr/>
        </p:nvSpPr>
        <p:spPr>
          <a:xfrm>
            <a:off x="4061861" y="6230998"/>
            <a:ext cx="3965608" cy="646331"/>
          </a:xfrm>
          <a:prstGeom prst="rect">
            <a:avLst/>
          </a:prstGeom>
          <a:noFill/>
        </p:spPr>
        <p:txBody>
          <a:bodyPr wrap="square" rtlCol="0">
            <a:spAutoFit/>
          </a:bodyPr>
          <a:lstStyle/>
          <a:p>
            <a:r>
              <a:rPr lang="en-US"/>
              <a:t>8. Request values of access points    and Radar People Counter</a:t>
            </a:r>
          </a:p>
        </p:txBody>
      </p:sp>
      <p:sp>
        <p:nvSpPr>
          <p:cNvPr id="27" name="TextBox 26">
            <a:extLst>
              <a:ext uri="{FF2B5EF4-FFF2-40B4-BE49-F238E27FC236}">
                <a16:creationId xmlns:a16="http://schemas.microsoft.com/office/drawing/2014/main" id="{E5D70068-D958-75BB-CA11-2944C2131FF5}"/>
              </a:ext>
            </a:extLst>
          </p:cNvPr>
          <p:cNvSpPr txBox="1"/>
          <p:nvPr/>
        </p:nvSpPr>
        <p:spPr>
          <a:xfrm>
            <a:off x="8343499" y="5152179"/>
            <a:ext cx="3965608" cy="369332"/>
          </a:xfrm>
          <a:prstGeom prst="rect">
            <a:avLst/>
          </a:prstGeom>
          <a:noFill/>
        </p:spPr>
        <p:txBody>
          <a:bodyPr wrap="square" lIns="91440" tIns="45720" rIns="91440" bIns="45720" rtlCol="0" anchor="t">
            <a:spAutoFit/>
          </a:bodyPr>
          <a:lstStyle/>
          <a:p>
            <a:r>
              <a:rPr lang="en-US"/>
              <a:t>9. Send Paths </a:t>
            </a:r>
          </a:p>
        </p:txBody>
      </p:sp>
      <p:sp>
        <p:nvSpPr>
          <p:cNvPr id="28" name="TextBox 27">
            <a:extLst>
              <a:ext uri="{FF2B5EF4-FFF2-40B4-BE49-F238E27FC236}">
                <a16:creationId xmlns:a16="http://schemas.microsoft.com/office/drawing/2014/main" id="{500FAD9E-DCD0-010E-8EB5-27C20F7252D3}"/>
              </a:ext>
            </a:extLst>
          </p:cNvPr>
          <p:cNvSpPr txBox="1"/>
          <p:nvPr/>
        </p:nvSpPr>
        <p:spPr>
          <a:xfrm>
            <a:off x="8226392" y="5535191"/>
            <a:ext cx="3965608" cy="646331"/>
          </a:xfrm>
          <a:prstGeom prst="rect">
            <a:avLst/>
          </a:prstGeom>
          <a:noFill/>
        </p:spPr>
        <p:txBody>
          <a:bodyPr wrap="square" lIns="91440" tIns="45720" rIns="91440" bIns="45720" rtlCol="0" anchor="t">
            <a:spAutoFit/>
          </a:bodyPr>
          <a:lstStyle/>
          <a:p>
            <a:r>
              <a:rPr lang="en-US"/>
              <a:t>10. Receive all Paths and show their          own</a:t>
            </a:r>
          </a:p>
        </p:txBody>
      </p:sp>
    </p:spTree>
    <p:extLst>
      <p:ext uri="{BB962C8B-B14F-4D97-AF65-F5344CB8AC3E}">
        <p14:creationId xmlns:p14="http://schemas.microsoft.com/office/powerpoint/2010/main" val="387249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5B823-BAAA-D949-D6B6-98D10BE29E60}"/>
              </a:ext>
            </a:extLst>
          </p:cNvPr>
          <p:cNvSpPr>
            <a:spLocks noGrp="1"/>
          </p:cNvSpPr>
          <p:nvPr>
            <p:ph type="title"/>
          </p:nvPr>
        </p:nvSpPr>
        <p:spPr/>
        <p:txBody>
          <a:bodyPr/>
          <a:lstStyle/>
          <a:p>
            <a:r>
              <a:rPr lang="en-US"/>
              <a:t>DEMO</a:t>
            </a:r>
          </a:p>
        </p:txBody>
      </p:sp>
      <p:pic>
        <p:nvPicPr>
          <p:cNvPr id="4" name="Online Media 3" title="Fire Project Demo (IoT 2025)">
            <a:hlinkClick r:id="" action="ppaction://media"/>
            <a:extLst>
              <a:ext uri="{FF2B5EF4-FFF2-40B4-BE49-F238E27FC236}">
                <a16:creationId xmlns:a16="http://schemas.microsoft.com/office/drawing/2014/main" id="{254D9152-E732-43E2-3AC0-ECCB3C365329}"/>
              </a:ext>
            </a:extLst>
          </p:cNvPr>
          <p:cNvPicPr>
            <a:picLocks noGrp="1" noRot="1" noChangeAspect="1"/>
          </p:cNvPicPr>
          <p:nvPr>
            <p:ph idx="1"/>
            <a:videoFile r:link="rId1"/>
          </p:nvPr>
        </p:nvPicPr>
        <p:blipFill>
          <a:blip r:embed="rId3"/>
          <a:stretch>
            <a:fillRect/>
          </a:stretch>
        </p:blipFill>
        <p:spPr>
          <a:xfrm>
            <a:off x="2111781" y="1563349"/>
            <a:ext cx="7976032" cy="4490748"/>
          </a:xfrm>
          <a:prstGeom prst="rect">
            <a:avLst/>
          </a:prstGeom>
        </p:spPr>
      </p:pic>
      <p:sp>
        <p:nvSpPr>
          <p:cNvPr id="5" name="TextBox 4">
            <a:extLst>
              <a:ext uri="{FF2B5EF4-FFF2-40B4-BE49-F238E27FC236}">
                <a16:creationId xmlns:a16="http://schemas.microsoft.com/office/drawing/2014/main" id="{A7DE6F1C-F9CC-3A7D-4F71-7584B4EC157E}"/>
              </a:ext>
            </a:extLst>
          </p:cNvPr>
          <p:cNvSpPr txBox="1"/>
          <p:nvPr/>
        </p:nvSpPr>
        <p:spPr>
          <a:xfrm>
            <a:off x="6684135" y="6414072"/>
            <a:ext cx="5795493" cy="369332"/>
          </a:xfrm>
          <a:prstGeom prst="rect">
            <a:avLst/>
          </a:prstGeom>
          <a:noFill/>
        </p:spPr>
        <p:txBody>
          <a:bodyPr wrap="square" rtlCol="0">
            <a:spAutoFit/>
          </a:bodyPr>
          <a:lstStyle/>
          <a:p>
            <a:r>
              <a:rPr lang="en-US">
                <a:hlinkClick r:id="rId4"/>
              </a:rPr>
              <a:t>https://www.youtube.com/watch?v=9haYdt2fc2E</a:t>
            </a:r>
            <a:endParaRPr lang="en-US"/>
          </a:p>
        </p:txBody>
      </p:sp>
    </p:spTree>
    <p:extLst>
      <p:ext uri="{BB962C8B-B14F-4D97-AF65-F5344CB8AC3E}">
        <p14:creationId xmlns:p14="http://schemas.microsoft.com/office/powerpoint/2010/main" val="293381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A34B6-91DA-A832-F79A-F80B18CA086F}"/>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EDF3A12-BA6C-B8B4-A1BC-56AD16DB48FB}"/>
              </a:ext>
            </a:extLst>
          </p:cNvPr>
          <p:cNvSpPr/>
          <p:nvPr/>
        </p:nvSpPr>
        <p:spPr>
          <a:xfrm>
            <a:off x="2777924" y="889457"/>
            <a:ext cx="8632784" cy="5486263"/>
          </a:xfrm>
          <a:prstGeom prst="roundRect">
            <a:avLst/>
          </a:prstGeom>
          <a:solidFill>
            <a:srgbClr val="FF0004">
              <a:alpha val="2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een and white computer chip&#10;&#10;AI-generated content may be incorrect.">
            <a:extLst>
              <a:ext uri="{FF2B5EF4-FFF2-40B4-BE49-F238E27FC236}">
                <a16:creationId xmlns:a16="http://schemas.microsoft.com/office/drawing/2014/main" id="{37902D1E-A347-5657-58F6-91A787828F8E}"/>
              </a:ext>
            </a:extLst>
          </p:cNvPr>
          <p:cNvPicPr>
            <a:picLocks noChangeAspect="1"/>
          </p:cNvPicPr>
          <p:nvPr/>
        </p:nvPicPr>
        <p:blipFill>
          <a:blip r:embed="rId3"/>
          <a:stretch>
            <a:fillRect/>
          </a:stretch>
        </p:blipFill>
        <p:spPr>
          <a:xfrm>
            <a:off x="5896760" y="2491812"/>
            <a:ext cx="2038599" cy="2038599"/>
          </a:xfrm>
          <a:prstGeom prst="rect">
            <a:avLst/>
          </a:prstGeom>
        </p:spPr>
      </p:pic>
      <p:pic>
        <p:nvPicPr>
          <p:cNvPr id="6" name="Picture 5" descr="A blue whale with blocks on it&#10;&#10;AI-generated content may be incorrect.">
            <a:extLst>
              <a:ext uri="{FF2B5EF4-FFF2-40B4-BE49-F238E27FC236}">
                <a16:creationId xmlns:a16="http://schemas.microsoft.com/office/drawing/2014/main" id="{DFF01B09-0A92-2EDF-CFAC-B6DE3DC80498}"/>
              </a:ext>
            </a:extLst>
          </p:cNvPr>
          <p:cNvPicPr>
            <a:picLocks noChangeAspect="1"/>
          </p:cNvPicPr>
          <p:nvPr/>
        </p:nvPicPr>
        <p:blipFill>
          <a:blip r:embed="rId4"/>
          <a:stretch>
            <a:fillRect/>
          </a:stretch>
        </p:blipFill>
        <p:spPr>
          <a:xfrm>
            <a:off x="7264591" y="2493978"/>
            <a:ext cx="1202996" cy="1202996"/>
          </a:xfrm>
          <a:prstGeom prst="rect">
            <a:avLst/>
          </a:prstGeom>
        </p:spPr>
      </p:pic>
      <p:pic>
        <p:nvPicPr>
          <p:cNvPr id="8" name="Picture 7" descr="A red container with black background&#10;&#10;AI-generated content may be incorrect.">
            <a:extLst>
              <a:ext uri="{FF2B5EF4-FFF2-40B4-BE49-F238E27FC236}">
                <a16:creationId xmlns:a16="http://schemas.microsoft.com/office/drawing/2014/main" id="{18FE681C-C870-E77C-CFAB-C105585DF004}"/>
              </a:ext>
            </a:extLst>
          </p:cNvPr>
          <p:cNvPicPr>
            <a:picLocks noChangeAspect="1"/>
          </p:cNvPicPr>
          <p:nvPr/>
        </p:nvPicPr>
        <p:blipFill>
          <a:blip r:embed="rId5"/>
          <a:stretch>
            <a:fillRect/>
          </a:stretch>
        </p:blipFill>
        <p:spPr>
          <a:xfrm>
            <a:off x="9701389" y="1198017"/>
            <a:ext cx="873126" cy="854983"/>
          </a:xfrm>
          <a:prstGeom prst="rect">
            <a:avLst/>
          </a:prstGeom>
        </p:spPr>
      </p:pic>
      <p:pic>
        <p:nvPicPr>
          <p:cNvPr id="11" name="Picture 10" descr="A green and black logo&#10;&#10;AI-generated content may be incorrect.">
            <a:extLst>
              <a:ext uri="{FF2B5EF4-FFF2-40B4-BE49-F238E27FC236}">
                <a16:creationId xmlns:a16="http://schemas.microsoft.com/office/drawing/2014/main" id="{AC3F4C82-AC82-06B1-3DBB-C46B078A52EE}"/>
              </a:ext>
            </a:extLst>
          </p:cNvPr>
          <p:cNvPicPr>
            <a:picLocks noChangeAspect="1"/>
          </p:cNvPicPr>
          <p:nvPr/>
        </p:nvPicPr>
        <p:blipFill>
          <a:blip r:embed="rId6"/>
          <a:stretch>
            <a:fillRect/>
          </a:stretch>
        </p:blipFill>
        <p:spPr>
          <a:xfrm flipV="1">
            <a:off x="3326274" y="3187740"/>
            <a:ext cx="2047755" cy="849051"/>
          </a:xfrm>
          <a:prstGeom prst="rect">
            <a:avLst/>
          </a:prstGeom>
        </p:spPr>
      </p:pic>
      <p:pic>
        <p:nvPicPr>
          <p:cNvPr id="12" name="Picture 11" descr="Man User Circle Icon SVG Vector &amp; PNG Free Download | UXWing">
            <a:extLst>
              <a:ext uri="{FF2B5EF4-FFF2-40B4-BE49-F238E27FC236}">
                <a16:creationId xmlns:a16="http://schemas.microsoft.com/office/drawing/2014/main" id="{AB335867-B150-D373-9FF2-5D22746DB638}"/>
              </a:ext>
            </a:extLst>
          </p:cNvPr>
          <p:cNvPicPr>
            <a:picLocks noChangeAspect="1"/>
          </p:cNvPicPr>
          <p:nvPr/>
        </p:nvPicPr>
        <p:blipFill>
          <a:blip r:embed="rId7"/>
          <a:stretch>
            <a:fillRect/>
          </a:stretch>
        </p:blipFill>
        <p:spPr>
          <a:xfrm>
            <a:off x="306730" y="2829045"/>
            <a:ext cx="1334947" cy="1373530"/>
          </a:xfrm>
          <a:prstGeom prst="rect">
            <a:avLst/>
          </a:prstGeom>
        </p:spPr>
      </p:pic>
      <p:pic>
        <p:nvPicPr>
          <p:cNvPr id="2" name="Picture 1" descr="Hetzner Online GmbH - Plesk">
            <a:extLst>
              <a:ext uri="{FF2B5EF4-FFF2-40B4-BE49-F238E27FC236}">
                <a16:creationId xmlns:a16="http://schemas.microsoft.com/office/drawing/2014/main" id="{C2BBC03F-AEE8-791F-4F3A-817A8EED266B}"/>
              </a:ext>
            </a:extLst>
          </p:cNvPr>
          <p:cNvPicPr>
            <a:picLocks noChangeAspect="1"/>
          </p:cNvPicPr>
          <p:nvPr/>
        </p:nvPicPr>
        <p:blipFill>
          <a:blip r:embed="rId8"/>
          <a:stretch>
            <a:fillRect/>
          </a:stretch>
        </p:blipFill>
        <p:spPr>
          <a:xfrm>
            <a:off x="3127829" y="894079"/>
            <a:ext cx="2770413" cy="842553"/>
          </a:xfrm>
          <a:prstGeom prst="rect">
            <a:avLst/>
          </a:prstGeom>
        </p:spPr>
      </p:pic>
      <p:cxnSp>
        <p:nvCxnSpPr>
          <p:cNvPr id="5" name="Straight Arrow Connector 4">
            <a:extLst>
              <a:ext uri="{FF2B5EF4-FFF2-40B4-BE49-F238E27FC236}">
                <a16:creationId xmlns:a16="http://schemas.microsoft.com/office/drawing/2014/main" id="{388C05B8-3B11-AD38-F136-8E4C81685159}"/>
              </a:ext>
            </a:extLst>
          </p:cNvPr>
          <p:cNvCxnSpPr/>
          <p:nvPr/>
        </p:nvCxnSpPr>
        <p:spPr>
          <a:xfrm>
            <a:off x="1641929" y="3562596"/>
            <a:ext cx="1690583" cy="7423"/>
          </a:xfrm>
          <a:prstGeom prst="straightConnector1">
            <a:avLst/>
          </a:prstGeom>
          <a:ln>
            <a:solidFill>
              <a:schemeClr val="tx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58E857F2-6038-E9FD-36A2-4EFD61C7EB7E}"/>
              </a:ext>
            </a:extLst>
          </p:cNvPr>
          <p:cNvCxnSpPr>
            <a:cxnSpLocks/>
          </p:cNvCxnSpPr>
          <p:nvPr/>
        </p:nvCxnSpPr>
        <p:spPr>
          <a:xfrm flipV="1">
            <a:off x="5370285" y="3560947"/>
            <a:ext cx="846941" cy="1648"/>
          </a:xfrm>
          <a:prstGeom prst="straightConnector1">
            <a:avLst/>
          </a:prstGeom>
          <a:ln>
            <a:solidFill>
              <a:schemeClr val="tx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9343E3C5-9695-E94B-0545-CD7A250F1E3E}"/>
              </a:ext>
            </a:extLst>
          </p:cNvPr>
          <p:cNvCxnSpPr>
            <a:cxnSpLocks/>
          </p:cNvCxnSpPr>
          <p:nvPr/>
        </p:nvCxnSpPr>
        <p:spPr>
          <a:xfrm flipV="1">
            <a:off x="8200571" y="1665016"/>
            <a:ext cx="1472869" cy="1117435"/>
          </a:xfrm>
          <a:prstGeom prst="straightConnector1">
            <a:avLst/>
          </a:prstGeom>
          <a:ln>
            <a:solidFill>
              <a:schemeClr val="tx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685F8408-6BE8-5E01-D7FB-A37F7BA2712C}"/>
              </a:ext>
            </a:extLst>
          </p:cNvPr>
          <p:cNvCxnSpPr>
            <a:cxnSpLocks/>
          </p:cNvCxnSpPr>
          <p:nvPr/>
        </p:nvCxnSpPr>
        <p:spPr>
          <a:xfrm flipV="1">
            <a:off x="8490857" y="2635661"/>
            <a:ext cx="1173512" cy="418935"/>
          </a:xfrm>
          <a:prstGeom prst="straightConnector1">
            <a:avLst/>
          </a:prstGeom>
          <a:ln>
            <a:solidFill>
              <a:schemeClr val="tx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C8E3A6F7-4071-59DF-DF43-6CC5024FAF8A}"/>
              </a:ext>
            </a:extLst>
          </p:cNvPr>
          <p:cNvCxnSpPr>
            <a:cxnSpLocks/>
          </p:cNvCxnSpPr>
          <p:nvPr/>
        </p:nvCxnSpPr>
        <p:spPr>
          <a:xfrm>
            <a:off x="7892142" y="3653309"/>
            <a:ext cx="1781297" cy="1513279"/>
          </a:xfrm>
          <a:prstGeom prst="straightConnector1">
            <a:avLst/>
          </a:prstGeom>
          <a:ln>
            <a:solidFill>
              <a:schemeClr val="tx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17" name="Picture 16" descr="A red container with black background&#10;&#10;AI-generated content may be incorrect.">
            <a:extLst>
              <a:ext uri="{FF2B5EF4-FFF2-40B4-BE49-F238E27FC236}">
                <a16:creationId xmlns:a16="http://schemas.microsoft.com/office/drawing/2014/main" id="{F8FB8C37-0933-B41F-2AFC-FE9926C2AE4D}"/>
              </a:ext>
            </a:extLst>
          </p:cNvPr>
          <p:cNvPicPr>
            <a:picLocks noChangeAspect="1"/>
          </p:cNvPicPr>
          <p:nvPr/>
        </p:nvPicPr>
        <p:blipFill>
          <a:blip r:embed="rId5"/>
          <a:stretch>
            <a:fillRect/>
          </a:stretch>
        </p:blipFill>
        <p:spPr>
          <a:xfrm>
            <a:off x="9710459" y="2159587"/>
            <a:ext cx="873126" cy="854983"/>
          </a:xfrm>
          <a:prstGeom prst="rect">
            <a:avLst/>
          </a:prstGeom>
        </p:spPr>
      </p:pic>
      <p:pic>
        <p:nvPicPr>
          <p:cNvPr id="18" name="Picture 17" descr="A red container with black background&#10;&#10;AI-generated content may be incorrect.">
            <a:extLst>
              <a:ext uri="{FF2B5EF4-FFF2-40B4-BE49-F238E27FC236}">
                <a16:creationId xmlns:a16="http://schemas.microsoft.com/office/drawing/2014/main" id="{0C61E2F9-ACE6-0386-3338-83F069C0B3D8}"/>
              </a:ext>
            </a:extLst>
          </p:cNvPr>
          <p:cNvPicPr>
            <a:picLocks noChangeAspect="1"/>
          </p:cNvPicPr>
          <p:nvPr/>
        </p:nvPicPr>
        <p:blipFill>
          <a:blip r:embed="rId5"/>
          <a:stretch>
            <a:fillRect/>
          </a:stretch>
        </p:blipFill>
        <p:spPr>
          <a:xfrm>
            <a:off x="9710458" y="5035229"/>
            <a:ext cx="873126" cy="854983"/>
          </a:xfrm>
          <a:prstGeom prst="rect">
            <a:avLst/>
          </a:prstGeom>
        </p:spPr>
      </p:pic>
      <p:pic>
        <p:nvPicPr>
          <p:cNvPr id="20" name="Content Placeholder 7" descr="A white text on a white background&#10;&#10;AI-generated content may be incorrect.">
            <a:extLst>
              <a:ext uri="{FF2B5EF4-FFF2-40B4-BE49-F238E27FC236}">
                <a16:creationId xmlns:a16="http://schemas.microsoft.com/office/drawing/2014/main" id="{EAEEAF95-7362-C355-4239-7C13CD4A0DAF}"/>
              </a:ext>
            </a:extLst>
          </p:cNvPr>
          <p:cNvPicPr>
            <a:picLocks noChangeAspect="1"/>
          </p:cNvPicPr>
          <p:nvPr/>
        </p:nvPicPr>
        <p:blipFill>
          <a:blip r:embed="rId9"/>
          <a:stretch>
            <a:fillRect/>
          </a:stretch>
        </p:blipFill>
        <p:spPr>
          <a:xfrm>
            <a:off x="-2692" y="4811188"/>
            <a:ext cx="9139757" cy="2050278"/>
          </a:xfrm>
          <a:prstGeom prst="rect">
            <a:avLst/>
          </a:prstGeom>
        </p:spPr>
      </p:pic>
      <p:sp>
        <p:nvSpPr>
          <p:cNvPr id="21" name="TextBox 20">
            <a:extLst>
              <a:ext uri="{FF2B5EF4-FFF2-40B4-BE49-F238E27FC236}">
                <a16:creationId xmlns:a16="http://schemas.microsoft.com/office/drawing/2014/main" id="{D5CA6580-1A7A-C1C0-AF4E-83E73F938F83}"/>
              </a:ext>
            </a:extLst>
          </p:cNvPr>
          <p:cNvSpPr txBox="1"/>
          <p:nvPr/>
        </p:nvSpPr>
        <p:spPr>
          <a:xfrm>
            <a:off x="9989350" y="2866784"/>
            <a:ext cx="32625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a:t>.</a:t>
            </a:r>
          </a:p>
          <a:p>
            <a:r>
              <a:rPr lang="en-US" sz="4000"/>
              <a:t>.</a:t>
            </a:r>
          </a:p>
          <a:p>
            <a:r>
              <a:rPr lang="en-US" sz="4000"/>
              <a:t>.</a:t>
            </a:r>
          </a:p>
        </p:txBody>
      </p:sp>
      <p:sp>
        <p:nvSpPr>
          <p:cNvPr id="22" name="TextBox 21">
            <a:extLst>
              <a:ext uri="{FF2B5EF4-FFF2-40B4-BE49-F238E27FC236}">
                <a16:creationId xmlns:a16="http://schemas.microsoft.com/office/drawing/2014/main" id="{88E2EF96-2DA4-BFEB-4304-740F3AB23607}"/>
              </a:ext>
            </a:extLst>
          </p:cNvPr>
          <p:cNvSpPr txBox="1"/>
          <p:nvPr/>
        </p:nvSpPr>
        <p:spPr>
          <a:xfrm>
            <a:off x="9889138" y="1331366"/>
            <a:ext cx="509067"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chemeClr val="bg1"/>
                </a:solidFill>
              </a:rPr>
              <a:t>1</a:t>
            </a:r>
          </a:p>
        </p:txBody>
      </p:sp>
      <p:sp>
        <p:nvSpPr>
          <p:cNvPr id="23" name="TextBox 22">
            <a:extLst>
              <a:ext uri="{FF2B5EF4-FFF2-40B4-BE49-F238E27FC236}">
                <a16:creationId xmlns:a16="http://schemas.microsoft.com/office/drawing/2014/main" id="{4A1E3407-5CF6-C894-EA70-42F2C47A8635}"/>
              </a:ext>
            </a:extLst>
          </p:cNvPr>
          <p:cNvSpPr txBox="1"/>
          <p:nvPr/>
        </p:nvSpPr>
        <p:spPr>
          <a:xfrm>
            <a:off x="9898209" y="2311079"/>
            <a:ext cx="509067"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chemeClr val="bg1"/>
                </a:solidFill>
              </a:rPr>
              <a:t>2</a:t>
            </a:r>
          </a:p>
        </p:txBody>
      </p:sp>
      <p:sp>
        <p:nvSpPr>
          <p:cNvPr id="24" name="TextBox 23">
            <a:extLst>
              <a:ext uri="{FF2B5EF4-FFF2-40B4-BE49-F238E27FC236}">
                <a16:creationId xmlns:a16="http://schemas.microsoft.com/office/drawing/2014/main" id="{2D2FA50F-97C8-45DB-96F4-4FC8137EFB0D}"/>
              </a:ext>
            </a:extLst>
          </p:cNvPr>
          <p:cNvSpPr txBox="1"/>
          <p:nvPr/>
        </p:nvSpPr>
        <p:spPr>
          <a:xfrm>
            <a:off x="9789351" y="5168577"/>
            <a:ext cx="708638" cy="58477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chemeClr val="bg1"/>
                </a:solidFill>
              </a:rPr>
              <a:t>15</a:t>
            </a:r>
          </a:p>
        </p:txBody>
      </p:sp>
      <p:sp>
        <p:nvSpPr>
          <p:cNvPr id="9" name="Title 2">
            <a:extLst>
              <a:ext uri="{FF2B5EF4-FFF2-40B4-BE49-F238E27FC236}">
                <a16:creationId xmlns:a16="http://schemas.microsoft.com/office/drawing/2014/main" id="{608A03E8-D2F6-2E22-EBC9-8EE724C930E0}"/>
              </a:ext>
            </a:extLst>
          </p:cNvPr>
          <p:cNvSpPr txBox="1">
            <a:spLocks/>
          </p:cNvSpPr>
          <p:nvPr/>
        </p:nvSpPr>
        <p:spPr>
          <a:xfrm>
            <a:off x="1115568" y="-3534"/>
            <a:ext cx="10168128" cy="1179576"/>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t>Deployment</a:t>
            </a:r>
            <a:r>
              <a:rPr lang="en-US" sz="4800">
                <a:ea typeface="+mj-lt"/>
                <a:cs typeface="+mj-lt"/>
              </a:rPr>
              <a:t> Setup</a:t>
            </a:r>
            <a:endParaRPr lang="en-US" sz="4800"/>
          </a:p>
        </p:txBody>
      </p:sp>
    </p:spTree>
    <p:extLst>
      <p:ext uri="{BB962C8B-B14F-4D97-AF65-F5344CB8AC3E}">
        <p14:creationId xmlns:p14="http://schemas.microsoft.com/office/powerpoint/2010/main" val="4276426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AC343-937A-D865-32CB-846F97BE2DF5}"/>
            </a:ext>
          </a:extLst>
        </p:cNvPr>
        <p:cNvGrpSpPr/>
        <p:nvPr/>
      </p:nvGrpSpPr>
      <p:grpSpPr>
        <a:xfrm>
          <a:off x="0" y="0"/>
          <a:ext cx="0" cy="0"/>
          <a:chOff x="0" y="0"/>
          <a:chExt cx="0" cy="0"/>
        </a:xfrm>
      </p:grpSpPr>
      <p:pic>
        <p:nvPicPr>
          <p:cNvPr id="9" name="Graphic 8" descr="Top Mobile App Development Service | Aphelia">
            <a:extLst>
              <a:ext uri="{FF2B5EF4-FFF2-40B4-BE49-F238E27FC236}">
                <a16:creationId xmlns:a16="http://schemas.microsoft.com/office/drawing/2014/main" id="{601733B2-03D8-FF81-1E17-682D451E45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786" y="4350433"/>
            <a:ext cx="2099549" cy="534610"/>
          </a:xfrm>
          <a:prstGeom prst="rect">
            <a:avLst/>
          </a:prstGeom>
        </p:spPr>
      </p:pic>
      <p:pic>
        <p:nvPicPr>
          <p:cNvPr id="10" name="Picture 9" descr="Official MariaDB Logos | MariaDB">
            <a:extLst>
              <a:ext uri="{FF2B5EF4-FFF2-40B4-BE49-F238E27FC236}">
                <a16:creationId xmlns:a16="http://schemas.microsoft.com/office/drawing/2014/main" id="{21F66DCC-B96E-EFF7-1CB4-6108EA2C4003}"/>
              </a:ext>
            </a:extLst>
          </p:cNvPr>
          <p:cNvPicPr>
            <a:picLocks noChangeAspect="1"/>
          </p:cNvPicPr>
          <p:nvPr/>
        </p:nvPicPr>
        <p:blipFill>
          <a:blip r:embed="rId5"/>
          <a:stretch>
            <a:fillRect/>
          </a:stretch>
        </p:blipFill>
        <p:spPr>
          <a:xfrm>
            <a:off x="3048827" y="76149"/>
            <a:ext cx="2692953" cy="637623"/>
          </a:xfrm>
          <a:prstGeom prst="rect">
            <a:avLst/>
          </a:prstGeom>
        </p:spPr>
      </p:pic>
      <p:pic>
        <p:nvPicPr>
          <p:cNvPr id="11" name="Picture 10" descr="File:Leaflet logo.svg - Wikimedia Commons">
            <a:extLst>
              <a:ext uri="{FF2B5EF4-FFF2-40B4-BE49-F238E27FC236}">
                <a16:creationId xmlns:a16="http://schemas.microsoft.com/office/drawing/2014/main" id="{E54760C0-D1BB-CB81-F551-A40C3AB9225E}"/>
              </a:ext>
            </a:extLst>
          </p:cNvPr>
          <p:cNvPicPr>
            <a:picLocks noChangeAspect="1"/>
          </p:cNvPicPr>
          <p:nvPr/>
        </p:nvPicPr>
        <p:blipFill>
          <a:blip r:embed="rId6"/>
          <a:stretch>
            <a:fillRect/>
          </a:stretch>
        </p:blipFill>
        <p:spPr>
          <a:xfrm>
            <a:off x="189191" y="73232"/>
            <a:ext cx="2695871" cy="648250"/>
          </a:xfrm>
          <a:prstGeom prst="rect">
            <a:avLst/>
          </a:prstGeom>
        </p:spPr>
      </p:pic>
      <p:pic>
        <p:nvPicPr>
          <p:cNvPr id="12" name="Graphic 11" descr="File:PhpMyAdmin logo.svg - Wikimedia Commons">
            <a:extLst>
              <a:ext uri="{FF2B5EF4-FFF2-40B4-BE49-F238E27FC236}">
                <a16:creationId xmlns:a16="http://schemas.microsoft.com/office/drawing/2014/main" id="{66A99E94-AB9C-3119-B168-8663ABFA71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0957" y="3105893"/>
            <a:ext cx="1660938" cy="943553"/>
          </a:xfrm>
          <a:prstGeom prst="rect">
            <a:avLst/>
          </a:prstGeom>
        </p:spPr>
      </p:pic>
      <p:pic>
        <p:nvPicPr>
          <p:cNvPr id="14" name="Picture 13" descr="GitHub - bluenviron/mediamtx: Ready-to-use SRT / WebRTC / RTSP / RTMP /  LL-HLS / MPEG-TS / RTP media server and media proxy that allows to read,  publish, proxy, record and playback video">
            <a:extLst>
              <a:ext uri="{FF2B5EF4-FFF2-40B4-BE49-F238E27FC236}">
                <a16:creationId xmlns:a16="http://schemas.microsoft.com/office/drawing/2014/main" id="{4372967B-F90E-6EF3-ADC2-5B2B7491F00D}"/>
              </a:ext>
            </a:extLst>
          </p:cNvPr>
          <p:cNvPicPr>
            <a:picLocks noChangeAspect="1"/>
          </p:cNvPicPr>
          <p:nvPr/>
        </p:nvPicPr>
        <p:blipFill>
          <a:blip r:embed="rId9"/>
          <a:stretch>
            <a:fillRect/>
          </a:stretch>
        </p:blipFill>
        <p:spPr>
          <a:xfrm>
            <a:off x="7820346" y="4552780"/>
            <a:ext cx="4375093" cy="2302981"/>
          </a:xfrm>
          <a:prstGeom prst="rect">
            <a:avLst/>
          </a:prstGeom>
        </p:spPr>
      </p:pic>
      <p:pic>
        <p:nvPicPr>
          <p:cNvPr id="16" name="Picture 15" descr="File:FFmpeg Logo new.svg - Wikimedia Commons">
            <a:extLst>
              <a:ext uri="{FF2B5EF4-FFF2-40B4-BE49-F238E27FC236}">
                <a16:creationId xmlns:a16="http://schemas.microsoft.com/office/drawing/2014/main" id="{6364B0F9-36B3-B703-6B67-0C11D49628B7}"/>
              </a:ext>
            </a:extLst>
          </p:cNvPr>
          <p:cNvPicPr>
            <a:picLocks noChangeAspect="1"/>
          </p:cNvPicPr>
          <p:nvPr/>
        </p:nvPicPr>
        <p:blipFill>
          <a:blip r:embed="rId10"/>
          <a:stretch>
            <a:fillRect/>
          </a:stretch>
        </p:blipFill>
        <p:spPr>
          <a:xfrm>
            <a:off x="185029" y="5133541"/>
            <a:ext cx="2478742" cy="615331"/>
          </a:xfrm>
          <a:prstGeom prst="rect">
            <a:avLst/>
          </a:prstGeom>
        </p:spPr>
      </p:pic>
      <p:pic>
        <p:nvPicPr>
          <p:cNvPr id="18" name="Picture 17" descr="FastAPI">
            <a:extLst>
              <a:ext uri="{FF2B5EF4-FFF2-40B4-BE49-F238E27FC236}">
                <a16:creationId xmlns:a16="http://schemas.microsoft.com/office/drawing/2014/main" id="{88AF269D-92A4-B440-AAF1-F52605A8375C}"/>
              </a:ext>
            </a:extLst>
          </p:cNvPr>
          <p:cNvPicPr>
            <a:picLocks noChangeAspect="1"/>
          </p:cNvPicPr>
          <p:nvPr/>
        </p:nvPicPr>
        <p:blipFill>
          <a:blip r:embed="rId11"/>
          <a:stretch>
            <a:fillRect/>
          </a:stretch>
        </p:blipFill>
        <p:spPr>
          <a:xfrm>
            <a:off x="-2458" y="714188"/>
            <a:ext cx="2381349" cy="893255"/>
          </a:xfrm>
          <a:prstGeom prst="rect">
            <a:avLst/>
          </a:prstGeom>
        </p:spPr>
      </p:pic>
      <p:pic>
        <p:nvPicPr>
          <p:cNvPr id="19" name="Picture 18" descr="Real-Time Streaming Protocol now supported in AWS Elemental Live | AWS for  M&amp;E Blog">
            <a:extLst>
              <a:ext uri="{FF2B5EF4-FFF2-40B4-BE49-F238E27FC236}">
                <a16:creationId xmlns:a16="http://schemas.microsoft.com/office/drawing/2014/main" id="{75F51C16-C7FF-8828-1EED-229906073889}"/>
              </a:ext>
            </a:extLst>
          </p:cNvPr>
          <p:cNvPicPr>
            <a:picLocks noChangeAspect="1"/>
          </p:cNvPicPr>
          <p:nvPr/>
        </p:nvPicPr>
        <p:blipFill>
          <a:blip r:embed="rId12"/>
          <a:stretch>
            <a:fillRect/>
          </a:stretch>
        </p:blipFill>
        <p:spPr>
          <a:xfrm>
            <a:off x="281797" y="1612849"/>
            <a:ext cx="1660937" cy="766417"/>
          </a:xfrm>
          <a:prstGeom prst="rect">
            <a:avLst/>
          </a:prstGeom>
        </p:spPr>
      </p:pic>
      <p:pic>
        <p:nvPicPr>
          <p:cNvPr id="21" name="Picture 20" descr="HLS - HTTP Live Streaming - OTTVerse">
            <a:extLst>
              <a:ext uri="{FF2B5EF4-FFF2-40B4-BE49-F238E27FC236}">
                <a16:creationId xmlns:a16="http://schemas.microsoft.com/office/drawing/2014/main" id="{E455F7F8-288C-8137-0218-B1BC406505A6}"/>
              </a:ext>
            </a:extLst>
          </p:cNvPr>
          <p:cNvPicPr>
            <a:picLocks noChangeAspect="1"/>
          </p:cNvPicPr>
          <p:nvPr/>
        </p:nvPicPr>
        <p:blipFill>
          <a:blip r:embed="rId13"/>
          <a:stretch>
            <a:fillRect/>
          </a:stretch>
        </p:blipFill>
        <p:spPr>
          <a:xfrm>
            <a:off x="-4126" y="5965958"/>
            <a:ext cx="3294208" cy="886855"/>
          </a:xfrm>
          <a:prstGeom prst="rect">
            <a:avLst/>
          </a:prstGeom>
        </p:spPr>
      </p:pic>
      <p:pic>
        <p:nvPicPr>
          <p:cNvPr id="23" name="Picture 22" descr="A green and black logo&#10;&#10;AI-generated content may be incorrect.">
            <a:extLst>
              <a:ext uri="{FF2B5EF4-FFF2-40B4-BE49-F238E27FC236}">
                <a16:creationId xmlns:a16="http://schemas.microsoft.com/office/drawing/2014/main" id="{A48A80B3-6884-76A9-9806-E7ABFC2B2EAB}"/>
              </a:ext>
            </a:extLst>
          </p:cNvPr>
          <p:cNvPicPr>
            <a:picLocks noChangeAspect="1"/>
          </p:cNvPicPr>
          <p:nvPr/>
        </p:nvPicPr>
        <p:blipFill>
          <a:blip r:embed="rId14"/>
          <a:stretch>
            <a:fillRect/>
          </a:stretch>
        </p:blipFill>
        <p:spPr>
          <a:xfrm flipV="1">
            <a:off x="5970459" y="75563"/>
            <a:ext cx="2261123" cy="898226"/>
          </a:xfrm>
          <a:prstGeom prst="rect">
            <a:avLst/>
          </a:prstGeom>
        </p:spPr>
      </p:pic>
      <p:pic>
        <p:nvPicPr>
          <p:cNvPr id="24" name="Picture 23" descr="Download cURL Logo in SVG Vector or PNG File Format - Logo.wine">
            <a:extLst>
              <a:ext uri="{FF2B5EF4-FFF2-40B4-BE49-F238E27FC236}">
                <a16:creationId xmlns:a16="http://schemas.microsoft.com/office/drawing/2014/main" id="{29D0F237-5408-27DD-444A-EAC9006E4A89}"/>
              </a:ext>
            </a:extLst>
          </p:cNvPr>
          <p:cNvPicPr>
            <a:picLocks noChangeAspect="1"/>
          </p:cNvPicPr>
          <p:nvPr/>
        </p:nvPicPr>
        <p:blipFill>
          <a:blip r:embed="rId15"/>
          <a:stretch>
            <a:fillRect/>
          </a:stretch>
        </p:blipFill>
        <p:spPr>
          <a:xfrm>
            <a:off x="226579" y="2373326"/>
            <a:ext cx="1417983" cy="945322"/>
          </a:xfrm>
          <a:prstGeom prst="rect">
            <a:avLst/>
          </a:prstGeom>
        </p:spPr>
      </p:pic>
      <p:pic>
        <p:nvPicPr>
          <p:cNvPr id="26" name="Picture 25" descr="A blue whale with blocks on it&#10;&#10;AI-generated content may be incorrect.">
            <a:extLst>
              <a:ext uri="{FF2B5EF4-FFF2-40B4-BE49-F238E27FC236}">
                <a16:creationId xmlns:a16="http://schemas.microsoft.com/office/drawing/2014/main" id="{25585AA3-807A-014C-83D1-05ECCBFAED4E}"/>
              </a:ext>
            </a:extLst>
          </p:cNvPr>
          <p:cNvPicPr>
            <a:picLocks noChangeAspect="1"/>
          </p:cNvPicPr>
          <p:nvPr/>
        </p:nvPicPr>
        <p:blipFill>
          <a:blip r:embed="rId16"/>
          <a:stretch>
            <a:fillRect/>
          </a:stretch>
        </p:blipFill>
        <p:spPr>
          <a:xfrm>
            <a:off x="3388330" y="2493976"/>
            <a:ext cx="1147779" cy="1081520"/>
          </a:xfrm>
          <a:prstGeom prst="rect">
            <a:avLst/>
          </a:prstGeom>
        </p:spPr>
      </p:pic>
      <p:pic>
        <p:nvPicPr>
          <p:cNvPr id="28" name="Picture 27" descr="FIWARE - Open APIs for Open Minds">
            <a:extLst>
              <a:ext uri="{FF2B5EF4-FFF2-40B4-BE49-F238E27FC236}">
                <a16:creationId xmlns:a16="http://schemas.microsoft.com/office/drawing/2014/main" id="{6749DE54-862D-1D1C-069B-C0D3EBDF859E}"/>
              </a:ext>
            </a:extLst>
          </p:cNvPr>
          <p:cNvPicPr>
            <a:picLocks noChangeAspect="1"/>
          </p:cNvPicPr>
          <p:nvPr/>
        </p:nvPicPr>
        <p:blipFill>
          <a:blip r:embed="rId17"/>
          <a:stretch>
            <a:fillRect/>
          </a:stretch>
        </p:blipFill>
        <p:spPr>
          <a:xfrm>
            <a:off x="5104105" y="971461"/>
            <a:ext cx="1530927" cy="1274429"/>
          </a:xfrm>
          <a:prstGeom prst="rect">
            <a:avLst/>
          </a:prstGeom>
        </p:spPr>
      </p:pic>
      <p:pic>
        <p:nvPicPr>
          <p:cNvPr id="32" name="Picture 31" descr="Socket.io with TLS. After the last article, this place has… | by Chunting  Wu | Medium">
            <a:extLst>
              <a:ext uri="{FF2B5EF4-FFF2-40B4-BE49-F238E27FC236}">
                <a16:creationId xmlns:a16="http://schemas.microsoft.com/office/drawing/2014/main" id="{FABCD87B-C61A-6D5D-4EF7-AD2708B1DE89}"/>
              </a:ext>
            </a:extLst>
          </p:cNvPr>
          <p:cNvPicPr>
            <a:picLocks noChangeAspect="1"/>
          </p:cNvPicPr>
          <p:nvPr/>
        </p:nvPicPr>
        <p:blipFill>
          <a:blip r:embed="rId18"/>
          <a:stretch>
            <a:fillRect/>
          </a:stretch>
        </p:blipFill>
        <p:spPr>
          <a:xfrm>
            <a:off x="8952679" y="1560690"/>
            <a:ext cx="2884281" cy="543893"/>
          </a:xfrm>
          <a:prstGeom prst="rect">
            <a:avLst/>
          </a:prstGeom>
        </p:spPr>
      </p:pic>
      <p:pic>
        <p:nvPicPr>
          <p:cNvPr id="34" name="Picture 33" descr="GitHub - eclipse-sumo/sumo: Eclipse SUMO is an open source, highly  portable, microscopic and continuous traffic simulation package designed to  handle large networks. It allows for intermodal simulation including  pedestrians and comes with">
            <a:extLst>
              <a:ext uri="{FF2B5EF4-FFF2-40B4-BE49-F238E27FC236}">
                <a16:creationId xmlns:a16="http://schemas.microsoft.com/office/drawing/2014/main" id="{0FCFC73E-4B32-4FF7-A3A8-717E5E7A4758}"/>
              </a:ext>
            </a:extLst>
          </p:cNvPr>
          <p:cNvPicPr>
            <a:picLocks noChangeAspect="1"/>
          </p:cNvPicPr>
          <p:nvPr/>
        </p:nvPicPr>
        <p:blipFill>
          <a:blip r:embed="rId19"/>
          <a:stretch>
            <a:fillRect/>
          </a:stretch>
        </p:blipFill>
        <p:spPr>
          <a:xfrm>
            <a:off x="9288955" y="76545"/>
            <a:ext cx="2469801" cy="1273844"/>
          </a:xfrm>
          <a:prstGeom prst="rect">
            <a:avLst/>
          </a:prstGeom>
        </p:spPr>
      </p:pic>
      <p:pic>
        <p:nvPicPr>
          <p:cNvPr id="36" name="Picture 35" descr="File:Influxdb logo.svg - Wikimedia Commons">
            <a:extLst>
              <a:ext uri="{FF2B5EF4-FFF2-40B4-BE49-F238E27FC236}">
                <a16:creationId xmlns:a16="http://schemas.microsoft.com/office/drawing/2014/main" id="{5102D82B-F180-E681-A969-38BC60B637A4}"/>
              </a:ext>
            </a:extLst>
          </p:cNvPr>
          <p:cNvPicPr>
            <a:picLocks noChangeAspect="1"/>
          </p:cNvPicPr>
          <p:nvPr/>
        </p:nvPicPr>
        <p:blipFill>
          <a:blip r:embed="rId20"/>
          <a:srcRect l="12145" t="30350" r="14487" b="31468"/>
          <a:stretch>
            <a:fillRect/>
          </a:stretch>
        </p:blipFill>
        <p:spPr>
          <a:xfrm>
            <a:off x="4386811" y="3776109"/>
            <a:ext cx="2956798" cy="726282"/>
          </a:xfrm>
          <a:prstGeom prst="rect">
            <a:avLst/>
          </a:prstGeom>
        </p:spPr>
      </p:pic>
      <p:pic>
        <p:nvPicPr>
          <p:cNvPr id="38" name="Picture 37" descr="Grafana logo - Free Icon PNG, SVG">
            <a:extLst>
              <a:ext uri="{FF2B5EF4-FFF2-40B4-BE49-F238E27FC236}">
                <a16:creationId xmlns:a16="http://schemas.microsoft.com/office/drawing/2014/main" id="{0FC4659E-2634-69C7-EF21-95175DAD1805}"/>
              </a:ext>
            </a:extLst>
          </p:cNvPr>
          <p:cNvPicPr>
            <a:picLocks noChangeAspect="1"/>
          </p:cNvPicPr>
          <p:nvPr/>
        </p:nvPicPr>
        <p:blipFill>
          <a:blip r:embed="rId21"/>
          <a:stretch>
            <a:fillRect/>
          </a:stretch>
        </p:blipFill>
        <p:spPr>
          <a:xfrm>
            <a:off x="4735443" y="4495626"/>
            <a:ext cx="2478157" cy="1250122"/>
          </a:xfrm>
          <a:prstGeom prst="rect">
            <a:avLst/>
          </a:prstGeom>
        </p:spPr>
      </p:pic>
      <p:pic>
        <p:nvPicPr>
          <p:cNvPr id="39" name="Picture 38" descr="A blue and black logo&#10;&#10;AI-generated content may be incorrect.">
            <a:extLst>
              <a:ext uri="{FF2B5EF4-FFF2-40B4-BE49-F238E27FC236}">
                <a16:creationId xmlns:a16="http://schemas.microsoft.com/office/drawing/2014/main" id="{6F6BFCE7-846D-F049-B278-4E4372B716D3}"/>
              </a:ext>
            </a:extLst>
          </p:cNvPr>
          <p:cNvPicPr>
            <a:picLocks noChangeAspect="1"/>
          </p:cNvPicPr>
          <p:nvPr/>
        </p:nvPicPr>
        <p:blipFill>
          <a:blip r:embed="rId22"/>
          <a:stretch>
            <a:fillRect/>
          </a:stretch>
        </p:blipFill>
        <p:spPr>
          <a:xfrm>
            <a:off x="6139484" y="5521049"/>
            <a:ext cx="1209675" cy="1209675"/>
          </a:xfrm>
          <a:prstGeom prst="rect">
            <a:avLst/>
          </a:prstGeom>
        </p:spPr>
      </p:pic>
      <p:pic>
        <p:nvPicPr>
          <p:cNvPr id="40" name="Picture 39" descr="TensorFlow - Wikipedia">
            <a:extLst>
              <a:ext uri="{FF2B5EF4-FFF2-40B4-BE49-F238E27FC236}">
                <a16:creationId xmlns:a16="http://schemas.microsoft.com/office/drawing/2014/main" id="{0254729D-FF34-F906-22DF-49A10ABBF493}"/>
              </a:ext>
            </a:extLst>
          </p:cNvPr>
          <p:cNvPicPr>
            <a:picLocks noChangeAspect="1"/>
          </p:cNvPicPr>
          <p:nvPr/>
        </p:nvPicPr>
        <p:blipFill>
          <a:blip r:embed="rId23"/>
          <a:stretch>
            <a:fillRect/>
          </a:stretch>
        </p:blipFill>
        <p:spPr>
          <a:xfrm>
            <a:off x="2814706" y="4073663"/>
            <a:ext cx="1571073" cy="1080327"/>
          </a:xfrm>
          <a:prstGeom prst="rect">
            <a:avLst/>
          </a:prstGeom>
        </p:spPr>
      </p:pic>
      <p:pic>
        <p:nvPicPr>
          <p:cNvPr id="41" name="Picture 40" descr="A colorful logo on a black background&#10;&#10;AI-generated content may be incorrect.">
            <a:extLst>
              <a:ext uri="{FF2B5EF4-FFF2-40B4-BE49-F238E27FC236}">
                <a16:creationId xmlns:a16="http://schemas.microsoft.com/office/drawing/2014/main" id="{A32F1462-3FED-4AAD-6F18-5472842CEBAD}"/>
              </a:ext>
            </a:extLst>
          </p:cNvPr>
          <p:cNvPicPr>
            <a:picLocks noChangeAspect="1"/>
          </p:cNvPicPr>
          <p:nvPr/>
        </p:nvPicPr>
        <p:blipFill>
          <a:blip r:embed="rId24"/>
          <a:stretch>
            <a:fillRect/>
          </a:stretch>
        </p:blipFill>
        <p:spPr>
          <a:xfrm>
            <a:off x="2118278" y="2493756"/>
            <a:ext cx="809625" cy="1057275"/>
          </a:xfrm>
          <a:prstGeom prst="rect">
            <a:avLst/>
          </a:prstGeom>
        </p:spPr>
      </p:pic>
      <p:pic>
        <p:nvPicPr>
          <p:cNvPr id="42" name="Picture 41" descr="Training and Testing a Basic Neural Network using Pytorch ...">
            <a:extLst>
              <a:ext uri="{FF2B5EF4-FFF2-40B4-BE49-F238E27FC236}">
                <a16:creationId xmlns:a16="http://schemas.microsoft.com/office/drawing/2014/main" id="{1C32C8AB-5316-5D63-C42D-A2D2D44F44C6}"/>
              </a:ext>
            </a:extLst>
          </p:cNvPr>
          <p:cNvPicPr>
            <a:picLocks noChangeAspect="1"/>
          </p:cNvPicPr>
          <p:nvPr/>
        </p:nvPicPr>
        <p:blipFill>
          <a:blip r:embed="rId25"/>
          <a:stretch>
            <a:fillRect/>
          </a:stretch>
        </p:blipFill>
        <p:spPr>
          <a:xfrm>
            <a:off x="3961848" y="5772978"/>
            <a:ext cx="1841913" cy="949324"/>
          </a:xfrm>
          <a:prstGeom prst="rect">
            <a:avLst/>
          </a:prstGeom>
        </p:spPr>
      </p:pic>
      <p:pic>
        <p:nvPicPr>
          <p:cNvPr id="43" name="Picture 42" descr="YOLOv8 Label Format: A Step-by-Step Guide – YOLOv8">
            <a:extLst>
              <a:ext uri="{FF2B5EF4-FFF2-40B4-BE49-F238E27FC236}">
                <a16:creationId xmlns:a16="http://schemas.microsoft.com/office/drawing/2014/main" id="{17A45B51-5977-AB0D-FED1-AF9C28A4A561}"/>
              </a:ext>
            </a:extLst>
          </p:cNvPr>
          <p:cNvPicPr>
            <a:picLocks noChangeAspect="1"/>
          </p:cNvPicPr>
          <p:nvPr/>
        </p:nvPicPr>
        <p:blipFill>
          <a:blip r:embed="rId26"/>
          <a:stretch>
            <a:fillRect/>
          </a:stretch>
        </p:blipFill>
        <p:spPr>
          <a:xfrm>
            <a:off x="3044550" y="968375"/>
            <a:ext cx="1420743" cy="1401279"/>
          </a:xfrm>
          <a:prstGeom prst="rect">
            <a:avLst/>
          </a:prstGeom>
        </p:spPr>
      </p:pic>
      <p:pic>
        <p:nvPicPr>
          <p:cNvPr id="44" name="Picture 43" descr="NetworkX | Berkeley Institute for Data Science (BIDS)">
            <a:extLst>
              <a:ext uri="{FF2B5EF4-FFF2-40B4-BE49-F238E27FC236}">
                <a16:creationId xmlns:a16="http://schemas.microsoft.com/office/drawing/2014/main" id="{C22A5E1E-22E9-BCDE-E4CA-6E509DA97BCB}"/>
              </a:ext>
            </a:extLst>
          </p:cNvPr>
          <p:cNvPicPr>
            <a:picLocks noChangeAspect="1"/>
          </p:cNvPicPr>
          <p:nvPr/>
        </p:nvPicPr>
        <p:blipFill>
          <a:blip r:embed="rId27"/>
          <a:stretch>
            <a:fillRect/>
          </a:stretch>
        </p:blipFill>
        <p:spPr>
          <a:xfrm>
            <a:off x="7339773" y="967686"/>
            <a:ext cx="1415912" cy="1032288"/>
          </a:xfrm>
          <a:prstGeom prst="rect">
            <a:avLst/>
          </a:prstGeom>
        </p:spPr>
      </p:pic>
      <p:pic>
        <p:nvPicPr>
          <p:cNvPr id="2" name="Picture 4" descr="GitHub - isl-org/MiDaS: Code for robust monocular depth ...">
            <a:extLst>
              <a:ext uri="{FF2B5EF4-FFF2-40B4-BE49-F238E27FC236}">
                <a16:creationId xmlns:a16="http://schemas.microsoft.com/office/drawing/2014/main" id="{74373178-060F-D0B7-C547-C5311BB235B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814947" y="2110626"/>
            <a:ext cx="4374504" cy="2397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QTT Specification">
            <a:extLst>
              <a:ext uri="{FF2B5EF4-FFF2-40B4-BE49-F238E27FC236}">
                <a16:creationId xmlns:a16="http://schemas.microsoft.com/office/drawing/2014/main" id="{EFB104BE-A366-7AF8-14A1-305FB24D5CA8}"/>
              </a:ext>
            </a:extLst>
          </p:cNvPr>
          <p:cNvPicPr>
            <a:picLocks noChangeAspect="1"/>
          </p:cNvPicPr>
          <p:nvPr/>
        </p:nvPicPr>
        <p:blipFill>
          <a:blip r:embed="rId29"/>
          <a:stretch>
            <a:fillRect/>
          </a:stretch>
        </p:blipFill>
        <p:spPr>
          <a:xfrm>
            <a:off x="5343413" y="2372263"/>
            <a:ext cx="1404535" cy="1293964"/>
          </a:xfrm>
          <a:prstGeom prst="rect">
            <a:avLst/>
          </a:prstGeom>
        </p:spPr>
      </p:pic>
    </p:spTree>
    <p:extLst>
      <p:ext uri="{BB962C8B-B14F-4D97-AF65-F5344CB8AC3E}">
        <p14:creationId xmlns:p14="http://schemas.microsoft.com/office/powerpoint/2010/main" val="3366412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9CED8EC-D655-25B1-F93B-43AD2D0B0205}"/>
              </a:ext>
            </a:extLst>
          </p:cNvPr>
          <p:cNvSpPr>
            <a:spLocks/>
          </p:cNvSpPr>
          <p:nvPr/>
        </p:nvSpPr>
        <p:spPr>
          <a:xfrm>
            <a:off x="701487" y="1667698"/>
            <a:ext cx="8949140" cy="779106"/>
          </a:xfrm>
          <a:prstGeom prst="roundRect">
            <a:avLst/>
          </a:prstGeom>
          <a:solidFill>
            <a:schemeClr val="accent1">
              <a:lumMod val="60000"/>
              <a:lumOff val="40000"/>
            </a:schemeClr>
          </a:solidFill>
          <a:ln>
            <a:solidFill>
              <a:srgbClr val="C99E3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rPr>
              <a:t>           Three fires occurred in August 2025 at the University Campus of Patras.</a:t>
            </a:r>
          </a:p>
        </p:txBody>
      </p:sp>
      <p:sp>
        <p:nvSpPr>
          <p:cNvPr id="2" name="Title 1">
            <a:extLst>
              <a:ext uri="{FF2B5EF4-FFF2-40B4-BE49-F238E27FC236}">
                <a16:creationId xmlns:a16="http://schemas.microsoft.com/office/drawing/2014/main" id="{A60B2D7C-297F-6000-D1F3-502E3324F3BC}"/>
              </a:ext>
            </a:extLst>
          </p:cNvPr>
          <p:cNvSpPr>
            <a:spLocks noGrp="1"/>
          </p:cNvSpPr>
          <p:nvPr>
            <p:ph type="title"/>
          </p:nvPr>
        </p:nvSpPr>
        <p:spPr>
          <a:xfrm>
            <a:off x="1115568" y="265760"/>
            <a:ext cx="10168128" cy="1462456"/>
          </a:xfrm>
        </p:spPr>
        <p:txBody>
          <a:bodyPr>
            <a:normAutofit/>
          </a:bodyPr>
          <a:lstStyle/>
          <a:p>
            <a:r>
              <a:rPr lang="en-US" sz="5200"/>
              <a:t>Problem statement</a:t>
            </a:r>
          </a:p>
        </p:txBody>
      </p:sp>
      <p:pic>
        <p:nvPicPr>
          <p:cNvPr id="6" name="Content Placeholder 5" descr="Fire outline">
            <a:extLst>
              <a:ext uri="{FF2B5EF4-FFF2-40B4-BE49-F238E27FC236}">
                <a16:creationId xmlns:a16="http://schemas.microsoft.com/office/drawing/2014/main" id="{C9D446A3-F7DC-A2BF-C9B3-A5012D472E3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80985" y="1749587"/>
            <a:ext cx="606247" cy="592312"/>
          </a:xfrm>
        </p:spPr>
      </p:pic>
      <p:sp>
        <p:nvSpPr>
          <p:cNvPr id="7" name="Rectangle: Rounded Corners 6">
            <a:extLst>
              <a:ext uri="{FF2B5EF4-FFF2-40B4-BE49-F238E27FC236}">
                <a16:creationId xmlns:a16="http://schemas.microsoft.com/office/drawing/2014/main" id="{95798E12-2B4D-AF54-B6E2-0697A9E93491}"/>
              </a:ext>
            </a:extLst>
          </p:cNvPr>
          <p:cNvSpPr>
            <a:spLocks/>
          </p:cNvSpPr>
          <p:nvPr/>
        </p:nvSpPr>
        <p:spPr>
          <a:xfrm>
            <a:off x="701487" y="2837797"/>
            <a:ext cx="8949140" cy="697320"/>
          </a:xfrm>
          <a:prstGeom prst="roundRect">
            <a:avLst/>
          </a:prstGeom>
          <a:solidFill>
            <a:schemeClr val="accent1">
              <a:lumMod val="60000"/>
              <a:lumOff val="40000"/>
            </a:schemeClr>
          </a:solidFill>
          <a:ln>
            <a:solidFill>
              <a:srgbClr val="C99E3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              Existing fire detection systems and evacuation plans are restricted to indoor areas.</a:t>
            </a:r>
          </a:p>
        </p:txBody>
      </p:sp>
      <p:pic>
        <p:nvPicPr>
          <p:cNvPr id="9" name="Graphic 8" descr="City outline">
            <a:extLst>
              <a:ext uri="{FF2B5EF4-FFF2-40B4-BE49-F238E27FC236}">
                <a16:creationId xmlns:a16="http://schemas.microsoft.com/office/drawing/2014/main" id="{0E59F035-A6A1-7AB3-E44A-2622F895B3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279" y="2880540"/>
            <a:ext cx="654577" cy="654577"/>
          </a:xfrm>
          <a:prstGeom prst="rect">
            <a:avLst/>
          </a:prstGeom>
        </p:spPr>
      </p:pic>
      <p:sp>
        <p:nvSpPr>
          <p:cNvPr id="10" name="Rectangle: Rounded Corners 9">
            <a:extLst>
              <a:ext uri="{FF2B5EF4-FFF2-40B4-BE49-F238E27FC236}">
                <a16:creationId xmlns:a16="http://schemas.microsoft.com/office/drawing/2014/main" id="{DB8FA041-1CC1-DAAD-CFDA-2A8B11668865}"/>
              </a:ext>
            </a:extLst>
          </p:cNvPr>
          <p:cNvSpPr/>
          <p:nvPr/>
        </p:nvSpPr>
        <p:spPr>
          <a:xfrm>
            <a:off x="701487" y="3793590"/>
            <a:ext cx="8938097" cy="881073"/>
          </a:xfrm>
          <a:prstGeom prst="roundRect">
            <a:avLst/>
          </a:prstGeom>
          <a:solidFill>
            <a:schemeClr val="accent1">
              <a:lumMod val="60000"/>
              <a:lumOff val="40000"/>
            </a:schemeClr>
          </a:solidFill>
          <a:ln>
            <a:solidFill>
              <a:srgbClr val="C99E3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rPr>
              <a:t>              </a:t>
            </a:r>
          </a:p>
          <a:p>
            <a:pPr algn="ctr"/>
            <a:r>
              <a:rPr lang="en-US">
                <a:solidFill>
                  <a:schemeClr val="tx1"/>
                </a:solidFill>
                <a:ea typeface="+mn-lt"/>
                <a:cs typeface="+mn-lt"/>
              </a:rPr>
              <a:t>           Lack of reliable real-time fire detection, monitoring, and spread forecasting due to inaccurate temperature, smoke, and humidity sensors.</a:t>
            </a:r>
            <a:endParaRPr lang="en-US">
              <a:solidFill>
                <a:schemeClr val="tx1"/>
              </a:solidFill>
            </a:endParaRPr>
          </a:p>
          <a:p>
            <a:pPr algn="ctr"/>
            <a:endParaRPr lang="en-US">
              <a:solidFill>
                <a:schemeClr val="tx1"/>
              </a:solidFill>
            </a:endParaRPr>
          </a:p>
        </p:txBody>
      </p:sp>
      <p:pic>
        <p:nvPicPr>
          <p:cNvPr id="14" name="Graphic 13" descr="Security camera with solid fill">
            <a:extLst>
              <a:ext uri="{FF2B5EF4-FFF2-40B4-BE49-F238E27FC236}">
                <a16:creationId xmlns:a16="http://schemas.microsoft.com/office/drawing/2014/main" id="{6AB2F32F-B65D-040E-62BC-5A69B857B5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409" y="3797118"/>
            <a:ext cx="697320" cy="697320"/>
          </a:xfrm>
          <a:prstGeom prst="rect">
            <a:avLst/>
          </a:prstGeom>
        </p:spPr>
      </p:pic>
      <p:sp>
        <p:nvSpPr>
          <p:cNvPr id="15" name="Rectangle: Rounded Corners 14">
            <a:extLst>
              <a:ext uri="{FF2B5EF4-FFF2-40B4-BE49-F238E27FC236}">
                <a16:creationId xmlns:a16="http://schemas.microsoft.com/office/drawing/2014/main" id="{726FEC05-60B1-1C64-411D-C3E9878A8039}"/>
              </a:ext>
            </a:extLst>
          </p:cNvPr>
          <p:cNvSpPr/>
          <p:nvPr/>
        </p:nvSpPr>
        <p:spPr>
          <a:xfrm>
            <a:off x="701193" y="4896801"/>
            <a:ext cx="8949141" cy="660206"/>
          </a:xfrm>
          <a:prstGeom prst="roundRect">
            <a:avLst/>
          </a:prstGeom>
          <a:solidFill>
            <a:schemeClr val="accent1">
              <a:lumMod val="60000"/>
              <a:lumOff val="40000"/>
            </a:schemeClr>
          </a:solidFill>
          <a:ln>
            <a:solidFill>
              <a:srgbClr val="C99E3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	      Absence of real-time evacuation guidance for pedestrians and vehicles.</a:t>
            </a:r>
          </a:p>
        </p:txBody>
      </p:sp>
      <p:pic>
        <p:nvPicPr>
          <p:cNvPr id="17" name="Graphic 16" descr="Car outline">
            <a:extLst>
              <a:ext uri="{FF2B5EF4-FFF2-40B4-BE49-F238E27FC236}">
                <a16:creationId xmlns:a16="http://schemas.microsoft.com/office/drawing/2014/main" id="{AA140376-C1C5-9BAB-0569-822E1BF1C4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9120" y="4892824"/>
            <a:ext cx="668160" cy="668160"/>
          </a:xfrm>
          <a:prstGeom prst="rect">
            <a:avLst/>
          </a:prstGeom>
        </p:spPr>
      </p:pic>
      <p:sp>
        <p:nvSpPr>
          <p:cNvPr id="18" name="Rectangle: Rounded Corners 17">
            <a:extLst>
              <a:ext uri="{FF2B5EF4-FFF2-40B4-BE49-F238E27FC236}">
                <a16:creationId xmlns:a16="http://schemas.microsoft.com/office/drawing/2014/main" id="{4E034FF2-096F-3DA3-F528-1220C966D5E0}"/>
              </a:ext>
            </a:extLst>
          </p:cNvPr>
          <p:cNvSpPr/>
          <p:nvPr/>
        </p:nvSpPr>
        <p:spPr>
          <a:xfrm>
            <a:off x="701194" y="5948000"/>
            <a:ext cx="8949140" cy="660206"/>
          </a:xfrm>
          <a:prstGeom prst="roundRect">
            <a:avLst/>
          </a:prstGeom>
          <a:solidFill>
            <a:schemeClr val="accent1">
              <a:lumMod val="60000"/>
              <a:lumOff val="40000"/>
            </a:schemeClr>
          </a:solidFill>
          <a:ln>
            <a:solidFill>
              <a:srgbClr val="C99E3F"/>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ea typeface="+mn-lt"/>
                <a:cs typeface="+mn-lt"/>
              </a:rPr>
              <a:t>When available, these features are not integrated into a unified system.</a:t>
            </a:r>
          </a:p>
        </p:txBody>
      </p:sp>
      <p:pic>
        <p:nvPicPr>
          <p:cNvPr id="20" name="Graphic 19" descr="Warning outline">
            <a:extLst>
              <a:ext uri="{FF2B5EF4-FFF2-40B4-BE49-F238E27FC236}">
                <a16:creationId xmlns:a16="http://schemas.microsoft.com/office/drawing/2014/main" id="{80241803-C500-02E4-E100-12C5095A81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1997" y="5985114"/>
            <a:ext cx="587142" cy="587142"/>
          </a:xfrm>
          <a:prstGeom prst="rect">
            <a:avLst/>
          </a:prstGeom>
        </p:spPr>
      </p:pic>
      <p:pic>
        <p:nvPicPr>
          <p:cNvPr id="3" name="Picture 2">
            <a:extLst>
              <a:ext uri="{FF2B5EF4-FFF2-40B4-BE49-F238E27FC236}">
                <a16:creationId xmlns:a16="http://schemas.microsoft.com/office/drawing/2014/main" id="{41407362-AAE1-0742-EAF2-38E62D573076}"/>
              </a:ext>
            </a:extLst>
          </p:cNvPr>
          <p:cNvPicPr>
            <a:picLocks noChangeAspect="1"/>
          </p:cNvPicPr>
          <p:nvPr/>
        </p:nvPicPr>
        <p:blipFill>
          <a:blip r:embed="rId13"/>
          <a:stretch>
            <a:fillRect/>
          </a:stretch>
        </p:blipFill>
        <p:spPr>
          <a:xfrm>
            <a:off x="9903950" y="204952"/>
            <a:ext cx="2051976" cy="2928938"/>
          </a:xfrm>
          <a:prstGeom prst="rect">
            <a:avLst/>
          </a:prstGeom>
        </p:spPr>
      </p:pic>
      <p:sp>
        <p:nvSpPr>
          <p:cNvPr id="8" name="Rectangle: Rounded Corners 7">
            <a:extLst>
              <a:ext uri="{FF2B5EF4-FFF2-40B4-BE49-F238E27FC236}">
                <a16:creationId xmlns:a16="http://schemas.microsoft.com/office/drawing/2014/main" id="{EB67493F-9FF6-A207-B3A4-034DD4DE6FD1}"/>
              </a:ext>
            </a:extLst>
          </p:cNvPr>
          <p:cNvSpPr>
            <a:spLocks/>
          </p:cNvSpPr>
          <p:nvPr/>
        </p:nvSpPr>
        <p:spPr>
          <a:xfrm>
            <a:off x="1387610" y="1532369"/>
            <a:ext cx="1342743" cy="355773"/>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a:solidFill>
                  <a:schemeClr val="tx1"/>
                </a:solidFill>
              </a:rPr>
              <a:t>Motivation </a:t>
            </a:r>
          </a:p>
        </p:txBody>
      </p:sp>
    </p:spTree>
    <p:extLst>
      <p:ext uri="{BB962C8B-B14F-4D97-AF65-F5344CB8AC3E}">
        <p14:creationId xmlns:p14="http://schemas.microsoft.com/office/powerpoint/2010/main" val="1286602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8FE23AC-7656-EF94-BCFD-2892769FF85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B96939-128C-23FE-4A34-987F97F4121D}"/>
              </a:ext>
            </a:extLst>
          </p:cNvPr>
          <p:cNvSpPr>
            <a:spLocks noGrp="1"/>
          </p:cNvSpPr>
          <p:nvPr>
            <p:ph type="title"/>
          </p:nvPr>
        </p:nvSpPr>
        <p:spPr>
          <a:xfrm>
            <a:off x="1104525" y="272553"/>
            <a:ext cx="10168128" cy="627402"/>
          </a:xfrm>
        </p:spPr>
        <p:txBody>
          <a:bodyPr>
            <a:normAutofit fontScale="90000"/>
          </a:bodyPr>
          <a:lstStyle/>
          <a:p>
            <a:r>
              <a:rPr lang="en-US"/>
              <a:t>Implementation Timeline</a:t>
            </a:r>
          </a:p>
        </p:txBody>
      </p:sp>
      <p:graphicFrame>
        <p:nvGraphicFramePr>
          <p:cNvPr id="3" name="Content Placeholder 2">
            <a:extLst>
              <a:ext uri="{FF2B5EF4-FFF2-40B4-BE49-F238E27FC236}">
                <a16:creationId xmlns:a16="http://schemas.microsoft.com/office/drawing/2014/main" id="{085B40CA-9CA0-E753-3622-8B48ACD607CF}"/>
              </a:ext>
            </a:extLst>
          </p:cNvPr>
          <p:cNvGraphicFramePr>
            <a:graphicFrameLocks noGrp="1"/>
          </p:cNvGraphicFramePr>
          <p:nvPr>
            <p:ph idx="1"/>
            <p:extLst>
              <p:ext uri="{D42A27DB-BD31-4B8C-83A1-F6EECF244321}">
                <p14:modId xmlns:p14="http://schemas.microsoft.com/office/powerpoint/2010/main" val="1378791735"/>
              </p:ext>
            </p:extLst>
          </p:nvPr>
        </p:nvGraphicFramePr>
        <p:xfrm>
          <a:off x="1104347" y="1038086"/>
          <a:ext cx="10167925" cy="5196173"/>
        </p:xfrm>
        <a:graphic>
          <a:graphicData uri="http://schemas.openxmlformats.org/drawingml/2006/table">
            <a:tbl>
              <a:tblPr>
                <a:tableStyleId>{3C2FFA5D-87B4-456A-9821-1D502468CF0F}</a:tableStyleId>
              </a:tblPr>
              <a:tblGrid>
                <a:gridCol w="1609411">
                  <a:extLst>
                    <a:ext uri="{9D8B030D-6E8A-4147-A177-3AD203B41FA5}">
                      <a16:colId xmlns:a16="http://schemas.microsoft.com/office/drawing/2014/main" val="1269186078"/>
                    </a:ext>
                  </a:extLst>
                </a:gridCol>
                <a:gridCol w="965645">
                  <a:extLst>
                    <a:ext uri="{9D8B030D-6E8A-4147-A177-3AD203B41FA5}">
                      <a16:colId xmlns:a16="http://schemas.microsoft.com/office/drawing/2014/main" val="3423418974"/>
                    </a:ext>
                  </a:extLst>
                </a:gridCol>
                <a:gridCol w="883948">
                  <a:extLst>
                    <a:ext uri="{9D8B030D-6E8A-4147-A177-3AD203B41FA5}">
                      <a16:colId xmlns:a16="http://schemas.microsoft.com/office/drawing/2014/main" val="3182058181"/>
                    </a:ext>
                  </a:extLst>
                </a:gridCol>
                <a:gridCol w="942545">
                  <a:extLst>
                    <a:ext uri="{9D8B030D-6E8A-4147-A177-3AD203B41FA5}">
                      <a16:colId xmlns:a16="http://schemas.microsoft.com/office/drawing/2014/main" val="1273389745"/>
                    </a:ext>
                  </a:extLst>
                </a:gridCol>
                <a:gridCol w="950674">
                  <a:extLst>
                    <a:ext uri="{9D8B030D-6E8A-4147-A177-3AD203B41FA5}">
                      <a16:colId xmlns:a16="http://schemas.microsoft.com/office/drawing/2014/main" val="923044018"/>
                    </a:ext>
                  </a:extLst>
                </a:gridCol>
                <a:gridCol w="913246">
                  <a:extLst>
                    <a:ext uri="{9D8B030D-6E8A-4147-A177-3AD203B41FA5}">
                      <a16:colId xmlns:a16="http://schemas.microsoft.com/office/drawing/2014/main" val="1984142827"/>
                    </a:ext>
                  </a:extLst>
                </a:gridCol>
                <a:gridCol w="1040501">
                  <a:extLst>
                    <a:ext uri="{9D8B030D-6E8A-4147-A177-3AD203B41FA5}">
                      <a16:colId xmlns:a16="http://schemas.microsoft.com/office/drawing/2014/main" val="2159912645"/>
                    </a:ext>
                  </a:extLst>
                </a:gridCol>
                <a:gridCol w="953985">
                  <a:extLst>
                    <a:ext uri="{9D8B030D-6E8A-4147-A177-3AD203B41FA5}">
                      <a16:colId xmlns:a16="http://schemas.microsoft.com/office/drawing/2014/main" val="2425673527"/>
                    </a:ext>
                  </a:extLst>
                </a:gridCol>
                <a:gridCol w="953985">
                  <a:extLst>
                    <a:ext uri="{9D8B030D-6E8A-4147-A177-3AD203B41FA5}">
                      <a16:colId xmlns:a16="http://schemas.microsoft.com/office/drawing/2014/main" val="4135943279"/>
                    </a:ext>
                  </a:extLst>
                </a:gridCol>
                <a:gridCol w="953985">
                  <a:extLst>
                    <a:ext uri="{9D8B030D-6E8A-4147-A177-3AD203B41FA5}">
                      <a16:colId xmlns:a16="http://schemas.microsoft.com/office/drawing/2014/main" val="2796746910"/>
                    </a:ext>
                  </a:extLst>
                </a:gridCol>
              </a:tblGrid>
              <a:tr h="677162">
                <a:tc>
                  <a:txBody>
                    <a:bodyPr/>
                    <a:lstStyle/>
                    <a:p>
                      <a:endParaRPr lang="en-US" sz="1400"/>
                    </a:p>
                  </a:txBody>
                  <a:tcPr>
                    <a:lnT w="6350" cap="flat" cmpd="sng" algn="ctr">
                      <a:noFill/>
                      <a:prstDash val="solid"/>
                      <a:miter lim="800000"/>
                    </a:lnT>
                  </a:tcPr>
                </a:tc>
                <a:tc>
                  <a:txBody>
                    <a:bodyPr/>
                    <a:lstStyle/>
                    <a:p>
                      <a:r>
                        <a:rPr lang="el-GR" sz="1400"/>
                        <a:t>21/11/25</a:t>
                      </a:r>
                    </a:p>
                    <a:p>
                      <a:endParaRPr lang="en-US" sz="1400"/>
                    </a:p>
                  </a:txBody>
                  <a:tcPr>
                    <a:lnT w="6350" cap="flat" cmpd="sng" algn="ctr">
                      <a:noFill/>
                      <a:prstDash val="solid"/>
                      <a:miter lim="800000"/>
                    </a:lnT>
                  </a:tcPr>
                </a:tc>
                <a:tc>
                  <a:txBody>
                    <a:bodyPr/>
                    <a:lstStyle/>
                    <a:p>
                      <a:r>
                        <a:rPr lang="el-GR" sz="1400"/>
                        <a:t>5/12/25</a:t>
                      </a:r>
                      <a:endParaRPr lang="en-US" sz="1400"/>
                    </a:p>
                  </a:txBody>
                  <a:tcPr>
                    <a:lnT w="6350" cap="flat" cmpd="sng" algn="ctr">
                      <a:noFill/>
                      <a:prstDash val="solid"/>
                      <a:miter lim="800000"/>
                    </a:lnT>
                  </a:tcPr>
                </a:tc>
                <a:tc>
                  <a:txBody>
                    <a:bodyPr/>
                    <a:lstStyle/>
                    <a:p>
                      <a:pPr lvl="0" algn="l">
                        <a:buNone/>
                      </a:pPr>
                      <a:r>
                        <a:rPr lang="el-GR" sz="1400"/>
                        <a:t>12/12/25</a:t>
                      </a:r>
                    </a:p>
                  </a:txBody>
                  <a:tcPr>
                    <a:lnT w="0">
                      <a:noFill/>
                    </a:lnT>
                  </a:tcPr>
                </a:tc>
                <a:tc>
                  <a:txBody>
                    <a:bodyPr/>
                    <a:lstStyle/>
                    <a:p>
                      <a:pPr algn="ctr"/>
                      <a:r>
                        <a:rPr lang="en-US" sz="1400">
                          <a:solidFill>
                            <a:schemeClr val="tx1"/>
                          </a:solidFill>
                        </a:rPr>
                        <a:t>19/12/25</a:t>
                      </a:r>
                    </a:p>
                  </a:txBody>
                  <a:tcPr>
                    <a:lnT w="6350" cap="flat" cmpd="sng" algn="ctr">
                      <a:noFill/>
                      <a:prstDash val="solid"/>
                      <a:miter lim="800000"/>
                    </a:lnT>
                  </a:tcPr>
                </a:tc>
                <a:tc>
                  <a:txBody>
                    <a:bodyPr/>
                    <a:lstStyle/>
                    <a:p>
                      <a:pPr algn="ctr"/>
                      <a:r>
                        <a:rPr lang="en-US" sz="1400">
                          <a:solidFill>
                            <a:schemeClr val="tx1"/>
                          </a:solidFill>
                        </a:rPr>
                        <a:t>2/01/26</a:t>
                      </a:r>
                    </a:p>
                  </a:txBody>
                  <a:tcPr>
                    <a:lnT w="6350" cap="flat" cmpd="sng" algn="ctr">
                      <a:noFill/>
                      <a:prstDash val="solid"/>
                      <a:miter lim="800000"/>
                    </a:lnT>
                  </a:tcPr>
                </a:tc>
                <a:tc>
                  <a:txBody>
                    <a:bodyPr/>
                    <a:lstStyle/>
                    <a:p>
                      <a:pPr algn="ctr"/>
                      <a:r>
                        <a:rPr lang="en-US" sz="1400">
                          <a:solidFill>
                            <a:schemeClr val="tx1"/>
                          </a:solidFill>
                        </a:rPr>
                        <a:t>16/01/26</a:t>
                      </a:r>
                    </a:p>
                  </a:txBody>
                  <a:tcPr>
                    <a:lnT w="6350" cap="flat" cmpd="sng" algn="ctr">
                      <a:noFill/>
                      <a:prstDash val="solid"/>
                      <a:miter lim="800000"/>
                    </a:lnT>
                  </a:tcPr>
                </a:tc>
                <a:tc>
                  <a:txBody>
                    <a:bodyPr/>
                    <a:lstStyle/>
                    <a:p>
                      <a:pPr algn="ctr"/>
                      <a:r>
                        <a:rPr lang="en-US" sz="1400">
                          <a:solidFill>
                            <a:schemeClr val="tx1"/>
                          </a:solidFill>
                        </a:rPr>
                        <a:t>30/01/26</a:t>
                      </a:r>
                    </a:p>
                  </a:txBody>
                  <a:tcPr>
                    <a:lnT w="6350" cap="flat" cmpd="sng" algn="ctr">
                      <a:noFill/>
                      <a:prstDash val="solid"/>
                      <a:miter lim="800000"/>
                    </a:lnT>
                  </a:tcPr>
                </a:tc>
                <a:tc>
                  <a:txBody>
                    <a:bodyPr/>
                    <a:lstStyle/>
                    <a:p>
                      <a:pPr algn="ctr"/>
                      <a:r>
                        <a:rPr lang="en-US" sz="1400">
                          <a:solidFill>
                            <a:schemeClr val="tx1"/>
                          </a:solidFill>
                        </a:rPr>
                        <a:t>7/02/26</a:t>
                      </a:r>
                    </a:p>
                  </a:txBody>
                  <a:tcPr>
                    <a:lnT w="6350" cap="flat" cmpd="sng" algn="ctr">
                      <a:noFill/>
                      <a:prstDash val="solid"/>
                      <a:miter lim="800000"/>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12/02/26</a:t>
                      </a:r>
                    </a:p>
                    <a:p>
                      <a:pPr algn="ctr"/>
                      <a:endParaRPr lang="en-US" sz="1400">
                        <a:solidFill>
                          <a:schemeClr val="tx1"/>
                        </a:solidFill>
                      </a:endParaRPr>
                    </a:p>
                  </a:txBody>
                  <a:tcPr>
                    <a:lnT w="6350" cap="flat" cmpd="sng" algn="ctr">
                      <a:noFill/>
                      <a:prstDash val="solid"/>
                      <a:miter lim="800000"/>
                    </a:lnT>
                  </a:tcPr>
                </a:tc>
                <a:extLst>
                  <a:ext uri="{0D108BD9-81ED-4DB2-BD59-A6C34878D82A}">
                    <a16:rowId xmlns:a16="http://schemas.microsoft.com/office/drawing/2014/main" val="1293718426"/>
                  </a:ext>
                </a:extLst>
              </a:tr>
              <a:tr h="516637">
                <a:tc>
                  <a:txBody>
                    <a:bodyPr/>
                    <a:lstStyle/>
                    <a:p>
                      <a:r>
                        <a:rPr lang="en-US" sz="1400"/>
                        <a:t>User Server </a:t>
                      </a:r>
                    </a:p>
                  </a:txBody>
                  <a:tcPr/>
                </a:tc>
                <a:tc>
                  <a:txBody>
                    <a:bodyPr/>
                    <a:lstStyle/>
                    <a:p>
                      <a:endParaRPr lang="en-US" sz="1400"/>
                    </a:p>
                  </a:txBody>
                  <a:tcPr/>
                </a:tc>
                <a:tc>
                  <a:txBody>
                    <a:bodyPr/>
                    <a:lstStyle/>
                    <a:p>
                      <a:endParaRPr lang="en-US" sz="1400"/>
                    </a:p>
                  </a:txBody>
                  <a:tcPr/>
                </a:tc>
                <a:tc>
                  <a:txBody>
                    <a:bodyPr/>
                    <a:lstStyle/>
                    <a:p>
                      <a:pPr lvl="0">
                        <a:buNone/>
                      </a:pP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309680905"/>
                  </a:ext>
                </a:extLst>
              </a:tr>
              <a:tr h="463550">
                <a:tc>
                  <a:txBody>
                    <a:bodyPr/>
                    <a:lstStyle/>
                    <a:p>
                      <a:r>
                        <a:rPr lang="en-US" sz="1400"/>
                        <a:t>Admin Server</a:t>
                      </a:r>
                    </a:p>
                  </a:txBody>
                  <a:tcPr/>
                </a:tc>
                <a:tc>
                  <a:txBody>
                    <a:bodyPr/>
                    <a:lstStyle/>
                    <a:p>
                      <a:endParaRPr lang="en-US" sz="1400"/>
                    </a:p>
                  </a:txBody>
                  <a:tcPr/>
                </a:tc>
                <a:tc>
                  <a:txBody>
                    <a:bodyPr/>
                    <a:lstStyle/>
                    <a:p>
                      <a:endParaRPr lang="en-US" sz="1400"/>
                    </a:p>
                  </a:txBody>
                  <a:tcPr/>
                </a:tc>
                <a:tc>
                  <a:txBody>
                    <a:bodyPr/>
                    <a:lstStyle/>
                    <a:p>
                      <a:pPr lvl="0">
                        <a:buNone/>
                      </a:pP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955883882"/>
                  </a:ext>
                </a:extLst>
              </a:tr>
              <a:tr h="4740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Evacuation Server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lvl="0" indent="0" algn="l" defTabSz="914400">
                        <a:lnSpc>
                          <a:spcPct val="100000"/>
                        </a:lnSpc>
                        <a:spcBef>
                          <a:spcPts val="0"/>
                        </a:spcBef>
                        <a:spcAft>
                          <a:spcPts val="0"/>
                        </a:spcAft>
                        <a:buNone/>
                        <a:tabLst/>
                        <a:defRPr/>
                      </a:pP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764304037"/>
                  </a:ext>
                </a:extLst>
              </a:tr>
              <a:tr h="270864">
                <a:tc>
                  <a:txBody>
                    <a:bodyPr/>
                    <a:lstStyle/>
                    <a:p>
                      <a:r>
                        <a:rPr lang="en-US" sz="1400"/>
                        <a:t>Sumo Server</a:t>
                      </a:r>
                    </a:p>
                  </a:txBody>
                  <a:tcPr/>
                </a:tc>
                <a:tc>
                  <a:txBody>
                    <a:bodyPr/>
                    <a:lstStyle/>
                    <a:p>
                      <a:endParaRPr lang="en-US" sz="1400"/>
                    </a:p>
                  </a:txBody>
                  <a:tcPr/>
                </a:tc>
                <a:tc>
                  <a:txBody>
                    <a:bodyPr/>
                    <a:lstStyle/>
                    <a:p>
                      <a:endParaRPr lang="en-US" sz="1400"/>
                    </a:p>
                  </a:txBody>
                  <a:tcPr/>
                </a:tc>
                <a:tc>
                  <a:txBody>
                    <a:bodyPr/>
                    <a:lstStyle/>
                    <a:p>
                      <a:pPr lvl="0">
                        <a:buNone/>
                      </a:pP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19382318"/>
                  </a:ext>
                </a:extLst>
              </a:tr>
              <a:tr h="474012">
                <a:tc>
                  <a:txBody>
                    <a:bodyPr/>
                    <a:lstStyle/>
                    <a:p>
                      <a:r>
                        <a:rPr lang="en-US" sz="1400"/>
                        <a:t>AI Pipeline</a:t>
                      </a:r>
                    </a:p>
                  </a:txBody>
                  <a:tcPr/>
                </a:tc>
                <a:tc>
                  <a:txBody>
                    <a:bodyPr/>
                    <a:lstStyle/>
                    <a:p>
                      <a:endParaRPr lang="en-US" sz="1400"/>
                    </a:p>
                  </a:txBody>
                  <a:tcPr/>
                </a:tc>
                <a:tc>
                  <a:txBody>
                    <a:bodyPr/>
                    <a:lstStyle/>
                    <a:p>
                      <a:endParaRPr lang="en-US" sz="1400"/>
                    </a:p>
                  </a:txBody>
                  <a:tcPr/>
                </a:tc>
                <a:tc>
                  <a:txBody>
                    <a:bodyPr/>
                    <a:lstStyle/>
                    <a:p>
                      <a:pPr lvl="0">
                        <a:buNone/>
                      </a:pP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718043426"/>
                  </a:ext>
                </a:extLst>
              </a:tr>
              <a:tr h="474012">
                <a:tc>
                  <a:txBody>
                    <a:bodyPr/>
                    <a:lstStyle/>
                    <a:p>
                      <a:r>
                        <a:rPr lang="en-US" sz="1400"/>
                        <a:t>Camera streaming/snapshots</a:t>
                      </a:r>
                    </a:p>
                  </a:txBody>
                  <a:tcPr/>
                </a:tc>
                <a:tc>
                  <a:txBody>
                    <a:bodyPr/>
                    <a:lstStyle/>
                    <a:p>
                      <a:endParaRPr lang="en-US" sz="1400"/>
                    </a:p>
                  </a:txBody>
                  <a:tcPr/>
                </a:tc>
                <a:tc>
                  <a:txBody>
                    <a:bodyPr/>
                    <a:lstStyle/>
                    <a:p>
                      <a:endParaRPr lang="en-US" sz="1400"/>
                    </a:p>
                  </a:txBody>
                  <a:tcPr/>
                </a:tc>
                <a:tc>
                  <a:txBody>
                    <a:bodyPr/>
                    <a:lstStyle/>
                    <a:p>
                      <a:pPr lvl="0">
                        <a:buNone/>
                      </a:pP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808635526"/>
                  </a:ext>
                </a:extLst>
              </a:tr>
              <a:tr h="474012">
                <a:tc>
                  <a:txBody>
                    <a:bodyPr/>
                    <a:lstStyle/>
                    <a:p>
                      <a:r>
                        <a:rPr lang="en-US" sz="1400"/>
                        <a:t>IoT Agents Development</a:t>
                      </a:r>
                    </a:p>
                  </a:txBody>
                  <a:tcPr/>
                </a:tc>
                <a:tc>
                  <a:txBody>
                    <a:bodyPr/>
                    <a:lstStyle/>
                    <a:p>
                      <a:endParaRPr lang="en-US" sz="1400"/>
                    </a:p>
                  </a:txBody>
                  <a:tcPr/>
                </a:tc>
                <a:tc>
                  <a:txBody>
                    <a:bodyPr/>
                    <a:lstStyle/>
                    <a:p>
                      <a:endParaRPr lang="en-US" sz="1400"/>
                    </a:p>
                  </a:txBody>
                  <a:tcPr/>
                </a:tc>
                <a:tc>
                  <a:txBody>
                    <a:bodyPr/>
                    <a:lstStyle/>
                    <a:p>
                      <a:pPr lvl="0">
                        <a:buNone/>
                      </a:pP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300593813"/>
                  </a:ext>
                </a:extLst>
              </a:tr>
              <a:tr h="474012">
                <a:tc>
                  <a:txBody>
                    <a:bodyPr/>
                    <a:lstStyle/>
                    <a:p>
                      <a:r>
                        <a:rPr lang="en-US" sz="1400"/>
                        <a:t>Fake Sensors</a:t>
                      </a:r>
                    </a:p>
                  </a:txBody>
                  <a:tcPr/>
                </a:tc>
                <a:tc>
                  <a:txBody>
                    <a:bodyPr/>
                    <a:lstStyle/>
                    <a:p>
                      <a:endParaRPr lang="en-US" sz="1400"/>
                    </a:p>
                  </a:txBody>
                  <a:tcPr/>
                </a:tc>
                <a:tc>
                  <a:txBody>
                    <a:bodyPr/>
                    <a:lstStyle/>
                    <a:p>
                      <a:endParaRPr lang="en-US" sz="1400"/>
                    </a:p>
                  </a:txBody>
                  <a:tcPr/>
                </a:tc>
                <a:tc>
                  <a:txBody>
                    <a:bodyPr/>
                    <a:lstStyle/>
                    <a:p>
                      <a:pPr lvl="0">
                        <a:buNone/>
                      </a:pP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939700926"/>
                  </a:ext>
                </a:extLst>
              </a:tr>
              <a:tr h="474012">
                <a:tc>
                  <a:txBody>
                    <a:bodyPr/>
                    <a:lstStyle/>
                    <a:p>
                      <a:r>
                        <a:rPr lang="en-US" sz="1400"/>
                        <a:t>Testing &amp; Deployment </a:t>
                      </a:r>
                    </a:p>
                  </a:txBody>
                  <a:tcPr/>
                </a:tc>
                <a:tc>
                  <a:txBody>
                    <a:bodyPr/>
                    <a:lstStyle/>
                    <a:p>
                      <a:endParaRPr lang="en-US" sz="1400"/>
                    </a:p>
                  </a:txBody>
                  <a:tcPr/>
                </a:tc>
                <a:tc>
                  <a:txBody>
                    <a:bodyPr/>
                    <a:lstStyle/>
                    <a:p>
                      <a:endParaRPr lang="en-US" sz="1400"/>
                    </a:p>
                  </a:txBody>
                  <a:tcPr/>
                </a:tc>
                <a:tc>
                  <a:txBody>
                    <a:bodyPr/>
                    <a:lstStyle/>
                    <a:p>
                      <a:pPr lvl="0">
                        <a:buNone/>
                      </a:pPr>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4054289567"/>
                  </a:ext>
                </a:extLst>
              </a:tr>
            </a:tbl>
          </a:graphicData>
        </a:graphic>
      </p:graphicFrame>
      <p:sp>
        <p:nvSpPr>
          <p:cNvPr id="5" name="Arrow: Pentagon 4">
            <a:extLst>
              <a:ext uri="{FF2B5EF4-FFF2-40B4-BE49-F238E27FC236}">
                <a16:creationId xmlns:a16="http://schemas.microsoft.com/office/drawing/2014/main" id="{80208149-F1F7-4BAD-8C6C-0663D382840B}"/>
              </a:ext>
            </a:extLst>
          </p:cNvPr>
          <p:cNvSpPr/>
          <p:nvPr/>
        </p:nvSpPr>
        <p:spPr>
          <a:xfrm>
            <a:off x="3274667" y="2355949"/>
            <a:ext cx="7537450" cy="317500"/>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Pentagon 6">
            <a:extLst>
              <a:ext uri="{FF2B5EF4-FFF2-40B4-BE49-F238E27FC236}">
                <a16:creationId xmlns:a16="http://schemas.microsoft.com/office/drawing/2014/main" id="{D647658B-1D47-E781-6F4F-0812BB7F0B4D}"/>
              </a:ext>
            </a:extLst>
          </p:cNvPr>
          <p:cNvSpPr/>
          <p:nvPr/>
        </p:nvSpPr>
        <p:spPr>
          <a:xfrm>
            <a:off x="3219450" y="1826612"/>
            <a:ext cx="6584950" cy="317501"/>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3E2B1623-21F6-9BAF-25EF-BCF2091539F6}"/>
              </a:ext>
            </a:extLst>
          </p:cNvPr>
          <p:cNvSpPr/>
          <p:nvPr/>
        </p:nvSpPr>
        <p:spPr>
          <a:xfrm>
            <a:off x="5190529" y="2794905"/>
            <a:ext cx="5405412" cy="2965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Pentagon 7">
            <a:extLst>
              <a:ext uri="{FF2B5EF4-FFF2-40B4-BE49-F238E27FC236}">
                <a16:creationId xmlns:a16="http://schemas.microsoft.com/office/drawing/2014/main" id="{08B31180-A2D0-D284-0F5F-9DB6AC6ED9BE}"/>
              </a:ext>
            </a:extLst>
          </p:cNvPr>
          <p:cNvSpPr/>
          <p:nvPr/>
        </p:nvSpPr>
        <p:spPr>
          <a:xfrm>
            <a:off x="3219450" y="3610724"/>
            <a:ext cx="5257800" cy="2965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4EDA349D-DB37-234D-E3FB-4B938F9E8278}"/>
              </a:ext>
            </a:extLst>
          </p:cNvPr>
          <p:cNvSpPr/>
          <p:nvPr/>
        </p:nvSpPr>
        <p:spPr>
          <a:xfrm>
            <a:off x="5877939" y="4252399"/>
            <a:ext cx="1361226" cy="2965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Pentagon 15">
            <a:extLst>
              <a:ext uri="{FF2B5EF4-FFF2-40B4-BE49-F238E27FC236}">
                <a16:creationId xmlns:a16="http://schemas.microsoft.com/office/drawing/2014/main" id="{2C3AD04A-B0E9-EC17-CEFE-7622E806DE2C}"/>
              </a:ext>
            </a:extLst>
          </p:cNvPr>
          <p:cNvSpPr/>
          <p:nvPr/>
        </p:nvSpPr>
        <p:spPr>
          <a:xfrm>
            <a:off x="3274943" y="4827251"/>
            <a:ext cx="3238500" cy="2965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Pentagon 16">
            <a:extLst>
              <a:ext uri="{FF2B5EF4-FFF2-40B4-BE49-F238E27FC236}">
                <a16:creationId xmlns:a16="http://schemas.microsoft.com/office/drawing/2014/main" id="{B31D3501-63CA-7031-3669-01C5E349CE48}"/>
              </a:ext>
            </a:extLst>
          </p:cNvPr>
          <p:cNvSpPr/>
          <p:nvPr/>
        </p:nvSpPr>
        <p:spPr>
          <a:xfrm>
            <a:off x="6180760" y="5333643"/>
            <a:ext cx="2137740" cy="2965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Pentagon 17">
            <a:extLst>
              <a:ext uri="{FF2B5EF4-FFF2-40B4-BE49-F238E27FC236}">
                <a16:creationId xmlns:a16="http://schemas.microsoft.com/office/drawing/2014/main" id="{6586DEA5-C9A6-FE4D-8876-33638F14BB71}"/>
              </a:ext>
            </a:extLst>
          </p:cNvPr>
          <p:cNvSpPr/>
          <p:nvPr/>
        </p:nvSpPr>
        <p:spPr>
          <a:xfrm>
            <a:off x="7670248" y="5847385"/>
            <a:ext cx="3086284" cy="2965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Pentagon 1">
            <a:extLst>
              <a:ext uri="{FF2B5EF4-FFF2-40B4-BE49-F238E27FC236}">
                <a16:creationId xmlns:a16="http://schemas.microsoft.com/office/drawing/2014/main" id="{7401E817-2EF0-330C-E3C6-A93ABF164B00}"/>
              </a:ext>
            </a:extLst>
          </p:cNvPr>
          <p:cNvSpPr/>
          <p:nvPr/>
        </p:nvSpPr>
        <p:spPr>
          <a:xfrm>
            <a:off x="9308516" y="4258708"/>
            <a:ext cx="1361226" cy="2965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4D6DE9EF-BDC1-A241-387D-AD35FD47902A}"/>
              </a:ext>
            </a:extLst>
          </p:cNvPr>
          <p:cNvSpPr/>
          <p:nvPr/>
        </p:nvSpPr>
        <p:spPr>
          <a:xfrm>
            <a:off x="3274667" y="3220907"/>
            <a:ext cx="1968500" cy="2965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E2EFB98D-0DDB-FA20-EB0C-4B5326CAF7E5}"/>
              </a:ext>
            </a:extLst>
          </p:cNvPr>
          <p:cNvSpPr/>
          <p:nvPr/>
        </p:nvSpPr>
        <p:spPr>
          <a:xfrm>
            <a:off x="9213390" y="3214302"/>
            <a:ext cx="1445590" cy="296579"/>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3332663"/>
      </p:ext>
    </p:extLst>
  </p:cSld>
  <p:clrMapOvr>
    <a:masterClrMapping/>
  </p:clrMapOvr>
  <mc:AlternateContent xmlns:mc="http://schemas.openxmlformats.org/markup-compatibility/2006" xmlns:p14="http://schemas.microsoft.com/office/powerpoint/2010/main">
    <mc:Choice Requires="p14">
      <p:transition spd="slow" p14:dur="2000" advTm="56202"/>
    </mc:Choice>
    <mc:Fallback xmlns="">
      <p:transition spd="slow" advTm="5620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F08B747-31FA-95DE-DC72-26ECB0B77A08}"/>
              </a:ext>
            </a:extLst>
          </p:cNvPr>
          <p:cNvGraphicFramePr>
            <a:graphicFrameLocks noGrp="1"/>
          </p:cNvGraphicFramePr>
          <p:nvPr>
            <p:ph idx="4294967295"/>
            <p:extLst>
              <p:ext uri="{D42A27DB-BD31-4B8C-83A1-F6EECF244321}">
                <p14:modId xmlns:p14="http://schemas.microsoft.com/office/powerpoint/2010/main" val="2129229663"/>
              </p:ext>
            </p:extLst>
          </p:nvPr>
        </p:nvGraphicFramePr>
        <p:xfrm>
          <a:off x="530087" y="1110422"/>
          <a:ext cx="11118849" cy="4877886"/>
        </p:xfrm>
        <a:graphic>
          <a:graphicData uri="http://schemas.openxmlformats.org/drawingml/2006/table">
            <a:tbl>
              <a:tblPr firstRow="1" bandRow="1">
                <a:tableStyleId>{5C22544A-7EE6-4342-B048-85BDC9FD1C3A}</a:tableStyleId>
              </a:tblPr>
              <a:tblGrid>
                <a:gridCol w="3706283">
                  <a:extLst>
                    <a:ext uri="{9D8B030D-6E8A-4147-A177-3AD203B41FA5}">
                      <a16:colId xmlns:a16="http://schemas.microsoft.com/office/drawing/2014/main" val="2390040436"/>
                    </a:ext>
                  </a:extLst>
                </a:gridCol>
                <a:gridCol w="3706283">
                  <a:extLst>
                    <a:ext uri="{9D8B030D-6E8A-4147-A177-3AD203B41FA5}">
                      <a16:colId xmlns:a16="http://schemas.microsoft.com/office/drawing/2014/main" val="2774050316"/>
                    </a:ext>
                  </a:extLst>
                </a:gridCol>
                <a:gridCol w="3706283">
                  <a:extLst>
                    <a:ext uri="{9D8B030D-6E8A-4147-A177-3AD203B41FA5}">
                      <a16:colId xmlns:a16="http://schemas.microsoft.com/office/drawing/2014/main" val="36856706"/>
                    </a:ext>
                  </a:extLst>
                </a:gridCol>
              </a:tblGrid>
              <a:tr h="599621">
                <a:tc>
                  <a:txBody>
                    <a:bodyPr/>
                    <a:lstStyle/>
                    <a:p>
                      <a:r>
                        <a:rPr lang="en-US" u="none"/>
                        <a:t>Giorgos</a:t>
                      </a:r>
                    </a:p>
                  </a:txBody>
                  <a:tcPr/>
                </a:tc>
                <a:tc>
                  <a:txBody>
                    <a:bodyPr/>
                    <a:lstStyle/>
                    <a:p>
                      <a:r>
                        <a:rPr lang="en-US"/>
                        <a:t>Natalia</a:t>
                      </a:r>
                    </a:p>
                  </a:txBody>
                  <a:tcPr/>
                </a:tc>
                <a:tc>
                  <a:txBody>
                    <a:bodyPr/>
                    <a:lstStyle/>
                    <a:p>
                      <a:r>
                        <a:rPr lang="en-US"/>
                        <a:t>Sotiris</a:t>
                      </a:r>
                    </a:p>
                  </a:txBody>
                  <a:tcPr/>
                </a:tc>
                <a:extLst>
                  <a:ext uri="{0D108BD9-81ED-4DB2-BD59-A6C34878D82A}">
                    <a16:rowId xmlns:a16="http://schemas.microsoft.com/office/drawing/2014/main" val="3162383362"/>
                  </a:ext>
                </a:extLst>
              </a:tr>
              <a:tr h="599621">
                <a:tc>
                  <a:txBody>
                    <a:bodyPr/>
                    <a:lstStyle/>
                    <a:p>
                      <a:r>
                        <a:rPr lang="en-US" u="none"/>
                        <a:t>Admin Server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Admin Server</a:t>
                      </a:r>
                    </a:p>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Admin Server</a:t>
                      </a:r>
                    </a:p>
                    <a:p>
                      <a:endParaRPr lang="en-US"/>
                    </a:p>
                  </a:txBody>
                  <a:tcPr/>
                </a:tc>
                <a:extLst>
                  <a:ext uri="{0D108BD9-81ED-4DB2-BD59-A6C34878D82A}">
                    <a16:rowId xmlns:a16="http://schemas.microsoft.com/office/drawing/2014/main" val="4020478920"/>
                  </a:ext>
                </a:extLst>
              </a:tr>
              <a:tr h="599621">
                <a:tc>
                  <a:txBody>
                    <a:bodyPr/>
                    <a:lstStyle/>
                    <a:p>
                      <a:r>
                        <a:rPr lang="en-US" u="none"/>
                        <a:t>User Server (backend)</a:t>
                      </a:r>
                    </a:p>
                  </a:txBody>
                  <a:tcPr/>
                </a:tc>
                <a:tc>
                  <a:txBody>
                    <a:bodyPr/>
                    <a:lstStyle/>
                    <a:p>
                      <a:r>
                        <a:rPr lang="en-US"/>
                        <a:t>IoT agent for sensors</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a:t>User Server (frontend, backend)</a:t>
                      </a:r>
                    </a:p>
                    <a:p>
                      <a:endParaRPr lang="en-US"/>
                    </a:p>
                  </a:txBody>
                  <a:tcPr/>
                </a:tc>
                <a:extLst>
                  <a:ext uri="{0D108BD9-81ED-4DB2-BD59-A6C34878D82A}">
                    <a16:rowId xmlns:a16="http://schemas.microsoft.com/office/drawing/2014/main" val="1975466099"/>
                  </a:ext>
                </a:extLst>
              </a:tr>
              <a:tr h="599621">
                <a:tc>
                  <a:txBody>
                    <a:bodyPr/>
                    <a:lstStyle/>
                    <a:p>
                      <a:r>
                        <a:rPr lang="en-US" u="none"/>
                        <a:t>Snmp Agent</a:t>
                      </a:r>
                    </a:p>
                  </a:txBody>
                  <a:tcPr/>
                </a:tc>
                <a:tc>
                  <a:txBody>
                    <a:bodyPr/>
                    <a:lstStyle/>
                    <a:p>
                      <a:r>
                        <a:rPr lang="en-US"/>
                        <a:t>Influx/Grafana</a:t>
                      </a:r>
                    </a:p>
                  </a:txBody>
                  <a:tcPr/>
                </a:tc>
                <a:tc>
                  <a:txBody>
                    <a:bodyPr/>
                    <a:lstStyle/>
                    <a:p>
                      <a:r>
                        <a:rPr lang="en-US"/>
                        <a:t>MariaDB/ </a:t>
                      </a:r>
                      <a:r>
                        <a:rPr lang="en-US" err="1"/>
                        <a:t>phpmyadmin</a:t>
                      </a:r>
                      <a:endParaRPr lang="en-US"/>
                    </a:p>
                  </a:txBody>
                  <a:tcPr/>
                </a:tc>
                <a:extLst>
                  <a:ext uri="{0D108BD9-81ED-4DB2-BD59-A6C34878D82A}">
                    <a16:rowId xmlns:a16="http://schemas.microsoft.com/office/drawing/2014/main" val="2155449738"/>
                  </a:ext>
                </a:extLst>
              </a:tr>
              <a:tr h="599621">
                <a:tc>
                  <a:txBody>
                    <a:bodyPr/>
                    <a:lstStyle/>
                    <a:p>
                      <a:r>
                        <a:rPr lang="en-US" u="none"/>
                        <a:t>AI pipeline</a:t>
                      </a:r>
                    </a:p>
                  </a:txBody>
                  <a:tcPr/>
                </a:tc>
                <a:tc>
                  <a:txBody>
                    <a:bodyPr/>
                    <a:lstStyle/>
                    <a:p>
                      <a:r>
                        <a:rPr lang="en-US"/>
                        <a:t>Fake sensor publisher</a:t>
                      </a:r>
                    </a:p>
                  </a:txBody>
                  <a:tcPr/>
                </a:tc>
                <a:tc>
                  <a:txBody>
                    <a:bodyPr/>
                    <a:lstStyle/>
                    <a:p>
                      <a:r>
                        <a:rPr lang="en-US"/>
                        <a:t>Camera screenshot</a:t>
                      </a:r>
                    </a:p>
                  </a:txBody>
                  <a:tcPr/>
                </a:tc>
                <a:extLst>
                  <a:ext uri="{0D108BD9-81ED-4DB2-BD59-A6C34878D82A}">
                    <a16:rowId xmlns:a16="http://schemas.microsoft.com/office/drawing/2014/main" val="3173593945"/>
                  </a:ext>
                </a:extLst>
              </a:tr>
              <a:tr h="599621">
                <a:tc>
                  <a:txBody>
                    <a:bodyPr/>
                    <a:lstStyle/>
                    <a:p>
                      <a:r>
                        <a:rPr lang="en-US" u="none"/>
                        <a:t>Evacuation Server</a:t>
                      </a:r>
                    </a:p>
                  </a:txBody>
                  <a:tcPr/>
                </a:tc>
                <a:tc>
                  <a:txBody>
                    <a:bodyPr/>
                    <a:lstStyle/>
                    <a:p>
                      <a:r>
                        <a:rPr lang="en-US"/>
                        <a:t>SUMO simulation</a:t>
                      </a:r>
                    </a:p>
                  </a:txBody>
                  <a:tcPr/>
                </a:tc>
                <a:tc>
                  <a:txBody>
                    <a:bodyPr/>
                    <a:lstStyle/>
                    <a:p>
                      <a:r>
                        <a:rPr lang="en-US" err="1"/>
                        <a:t>Rtsp-hls</a:t>
                      </a:r>
                      <a:endParaRPr lang="en-US"/>
                    </a:p>
                  </a:txBody>
                  <a:tcPr/>
                </a:tc>
                <a:extLst>
                  <a:ext uri="{0D108BD9-81ED-4DB2-BD59-A6C34878D82A}">
                    <a16:rowId xmlns:a16="http://schemas.microsoft.com/office/drawing/2014/main" val="1615774421"/>
                  </a:ext>
                </a:extLst>
              </a:tr>
              <a:tr h="599621">
                <a:tc>
                  <a:txBody>
                    <a:bodyPr/>
                    <a:lstStyle/>
                    <a:p>
                      <a:endParaRPr lang="en-US" u="none"/>
                    </a:p>
                  </a:txBody>
                  <a:tcPr/>
                </a:tc>
                <a:tc>
                  <a:txBody>
                    <a:bodyPr/>
                    <a:lstStyle/>
                    <a:p>
                      <a:r>
                        <a:rPr lang="en-US"/>
                        <a:t>Orion subscriptions set-up</a:t>
                      </a:r>
                    </a:p>
                  </a:txBody>
                  <a:tcPr/>
                </a:tc>
                <a:tc>
                  <a:txBody>
                    <a:bodyPr/>
                    <a:lstStyle/>
                    <a:p>
                      <a:pPr lvl="0">
                        <a:buNone/>
                      </a:pPr>
                      <a:r>
                        <a:rPr lang="en-US" sz="1800" b="0" i="0" u="none" strike="noStrike" noProof="0" err="1">
                          <a:solidFill>
                            <a:srgbClr val="000000"/>
                          </a:solidFill>
                          <a:latin typeface="Avenir Next LT Pro"/>
                        </a:rPr>
                        <a:t>Mediamtx</a:t>
                      </a:r>
                      <a:r>
                        <a:rPr lang="en-US" sz="1800" b="0" i="0" u="none" strike="noStrike" noProof="0">
                          <a:solidFill>
                            <a:srgbClr val="000000"/>
                          </a:solidFill>
                          <a:latin typeface="Avenir Next LT Pro"/>
                        </a:rPr>
                        <a:t> / </a:t>
                      </a:r>
                      <a:r>
                        <a:rPr lang="en-US" err="1"/>
                        <a:t>Mediamtx-ffmpeg</a:t>
                      </a:r>
                      <a:endParaRPr lang="en-US"/>
                    </a:p>
                  </a:txBody>
                  <a:tcPr/>
                </a:tc>
                <a:extLst>
                  <a:ext uri="{0D108BD9-81ED-4DB2-BD59-A6C34878D82A}">
                    <a16:rowId xmlns:a16="http://schemas.microsoft.com/office/drawing/2014/main" val="1623950234"/>
                  </a:ext>
                </a:extLst>
              </a:tr>
              <a:tr h="599621">
                <a:tc>
                  <a:txBody>
                    <a:bodyPr/>
                    <a:lstStyle/>
                    <a:p>
                      <a:endParaRPr lang="en-US" u="none"/>
                    </a:p>
                  </a:txBody>
                  <a:tcPr/>
                </a:tc>
                <a:tc>
                  <a:txBody>
                    <a:bodyPr/>
                    <a:lstStyle/>
                    <a:p>
                      <a:endParaRPr lang="en-US"/>
                    </a:p>
                  </a:txBody>
                  <a:tcPr/>
                </a:tc>
                <a:tc>
                  <a:txBody>
                    <a:bodyPr/>
                    <a:lstStyle/>
                    <a:p>
                      <a:pPr lvl="0">
                        <a:buNone/>
                      </a:pPr>
                      <a:r>
                        <a:rPr lang="en-US"/>
                        <a:t>Performance monitoring</a:t>
                      </a:r>
                    </a:p>
                  </a:txBody>
                  <a:tcPr/>
                </a:tc>
                <a:extLst>
                  <a:ext uri="{0D108BD9-81ED-4DB2-BD59-A6C34878D82A}">
                    <a16:rowId xmlns:a16="http://schemas.microsoft.com/office/drawing/2014/main" val="1856984515"/>
                  </a:ext>
                </a:extLst>
              </a:tr>
            </a:tbl>
          </a:graphicData>
        </a:graphic>
      </p:graphicFrame>
      <p:sp>
        <p:nvSpPr>
          <p:cNvPr id="3" name="Title 2">
            <a:extLst>
              <a:ext uri="{FF2B5EF4-FFF2-40B4-BE49-F238E27FC236}">
                <a16:creationId xmlns:a16="http://schemas.microsoft.com/office/drawing/2014/main" id="{61C62343-EDCD-957A-6BC6-676ABB7C7553}"/>
              </a:ext>
            </a:extLst>
          </p:cNvPr>
          <p:cNvSpPr txBox="1">
            <a:spLocks/>
          </p:cNvSpPr>
          <p:nvPr/>
        </p:nvSpPr>
        <p:spPr>
          <a:xfrm>
            <a:off x="1115568" y="206292"/>
            <a:ext cx="10168128" cy="936620"/>
          </a:xfrm>
          <a:prstGeom prst="rect">
            <a:avLst/>
          </a:prstGeom>
        </p:spPr>
        <p:txBody>
          <a:bodyPr lIns="91440" tIns="45720" rIns="91440" bIns="4572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a:ea typeface="+mj-lt"/>
                <a:cs typeface="+mj-lt"/>
              </a:rPr>
              <a:t>Task assignment</a:t>
            </a:r>
            <a:endParaRPr lang="en-US" sz="4800"/>
          </a:p>
        </p:txBody>
      </p:sp>
    </p:spTree>
    <p:extLst>
      <p:ext uri="{BB962C8B-B14F-4D97-AF65-F5344CB8AC3E}">
        <p14:creationId xmlns:p14="http://schemas.microsoft.com/office/powerpoint/2010/main" val="26222597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1C72B-070F-E37A-340B-482F4F59B525}"/>
              </a:ext>
            </a:extLst>
          </p:cNvPr>
          <p:cNvSpPr>
            <a:spLocks noGrp="1"/>
          </p:cNvSpPr>
          <p:nvPr>
            <p:ph type="title"/>
          </p:nvPr>
        </p:nvSpPr>
        <p:spPr>
          <a:xfrm>
            <a:off x="1115568" y="502457"/>
            <a:ext cx="10168128" cy="5869159"/>
          </a:xfrm>
        </p:spPr>
        <p:txBody>
          <a:bodyPr>
            <a:normAutofit/>
          </a:bodyPr>
          <a:lstStyle/>
          <a:p>
            <a:pPr algn="ctr"/>
            <a:r>
              <a:rPr lang="en-US" sz="5400"/>
              <a:t>Thank you for your attention!</a:t>
            </a:r>
            <a:br>
              <a:rPr lang="en-US" sz="5400"/>
            </a:br>
            <a:br>
              <a:rPr lang="en-US" sz="5400"/>
            </a:br>
            <a:endParaRPr lang="en-US" sz="1600">
              <a:ea typeface="+mj-lt"/>
              <a:cs typeface="+mj-lt"/>
            </a:endParaRPr>
          </a:p>
        </p:txBody>
      </p:sp>
      <p:sp>
        <p:nvSpPr>
          <p:cNvPr id="3" name="TextBox 2">
            <a:extLst>
              <a:ext uri="{FF2B5EF4-FFF2-40B4-BE49-F238E27FC236}">
                <a16:creationId xmlns:a16="http://schemas.microsoft.com/office/drawing/2014/main" id="{B6DDA3A4-C490-C19B-6897-0F1947355314}"/>
              </a:ext>
            </a:extLst>
          </p:cNvPr>
          <p:cNvSpPr txBox="1"/>
          <p:nvPr/>
        </p:nvSpPr>
        <p:spPr>
          <a:xfrm>
            <a:off x="0" y="5807363"/>
            <a:ext cx="6477000"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Avenir Next LT Pro"/>
                <a:ea typeface="Avenir Next LT Pro"/>
                <a:cs typeface="Avenir Next LT Pro"/>
              </a:rPr>
              <a:t>​</a:t>
            </a:r>
            <a:br>
              <a:rPr lang="en-US" sz="2000">
                <a:latin typeface="Avenir Next LT Pro"/>
                <a:ea typeface="Avenir Next LT Pro"/>
                <a:cs typeface="Avenir Next LT Pro"/>
              </a:rPr>
            </a:br>
            <a:r>
              <a:rPr lang="en-US" sz="1400" baseline="0" err="1">
                <a:latin typeface="Avenir Next LT Pro"/>
              </a:rPr>
              <a:t>Github</a:t>
            </a:r>
            <a:r>
              <a:rPr lang="en-US" sz="1400" baseline="0">
                <a:latin typeface="Avenir Next LT Pro"/>
              </a:rPr>
              <a:t> </a:t>
            </a:r>
            <a:r>
              <a:rPr lang="en-US" sz="1400">
                <a:latin typeface="Avenir Next LT Pro"/>
              </a:rPr>
              <a:t>Link</a:t>
            </a:r>
            <a:r>
              <a:rPr lang="en-US" sz="1100">
                <a:latin typeface="Avenir Next LT Pro"/>
                <a:ea typeface="Avenir Next LT Pro"/>
                <a:cs typeface="Avenir Next LT Pro"/>
              </a:rPr>
              <a:t>​</a:t>
            </a:r>
            <a:br>
              <a:rPr lang="en-US" sz="1400">
                <a:latin typeface="Avenir Next LT Pro"/>
                <a:ea typeface="Avenir Next LT Pro"/>
                <a:cs typeface="Avenir Next LT Pro"/>
              </a:rPr>
            </a:br>
            <a:r>
              <a:rPr lang="en-US" sz="1400" u="sng" strike="noStrike" baseline="0">
                <a:solidFill>
                  <a:srgbClr val="2998E3"/>
                </a:solidFill>
                <a:latin typeface="Avenir Next LT Pro"/>
                <a:ea typeface="Segoe UI"/>
                <a:cs typeface="Segoe UI"/>
                <a:hlinkClick r:id="rId2"/>
              </a:rPr>
              <a:t>https://github.com/ssveronis/iot-2025-project-omada2.git</a:t>
            </a:r>
            <a:r>
              <a:rPr lang="en-US" sz="1400">
                <a:latin typeface="Avenir Next LT Pro"/>
                <a:ea typeface="Avenir Next LT Pro"/>
                <a:cs typeface="Avenir Next LT Pro"/>
              </a:rPr>
              <a:t>​</a:t>
            </a:r>
            <a:br>
              <a:rPr lang="en-US" sz="1600">
                <a:latin typeface="Avenir Next LT Pro"/>
                <a:ea typeface="Avenir Next LT Pro"/>
                <a:cs typeface="Avenir Next LT Pro"/>
              </a:rPr>
            </a:br>
            <a:r>
              <a:rPr lang="en-US" sz="3600">
                <a:latin typeface="Avenir Next LT Pro"/>
                <a:ea typeface="Avenir Next LT Pro"/>
                <a:cs typeface="Avenir Next LT Pro"/>
              </a:rPr>
              <a:t>​</a:t>
            </a:r>
            <a:endParaRPr lang="en-US"/>
          </a:p>
          <a:p>
            <a:pPr algn="ctr"/>
            <a:endParaRPr lang="en-US"/>
          </a:p>
        </p:txBody>
      </p:sp>
    </p:spTree>
    <p:extLst>
      <p:ext uri="{BB962C8B-B14F-4D97-AF65-F5344CB8AC3E}">
        <p14:creationId xmlns:p14="http://schemas.microsoft.com/office/powerpoint/2010/main" val="2356792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AC4ECAA-0B93-0214-6CB2-062DB2AFA7F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248944" y="1458967"/>
            <a:ext cx="3692525" cy="3694112"/>
          </a:xfrm>
          <a:prstGeom prst="rect">
            <a:avLst/>
          </a:prstGeom>
        </p:spPr>
      </p:pic>
    </p:spTree>
    <p:extLst>
      <p:ext uri="{BB962C8B-B14F-4D97-AF65-F5344CB8AC3E}">
        <p14:creationId xmlns:p14="http://schemas.microsoft.com/office/powerpoint/2010/main" val="1424035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7C446-B83C-A798-4231-FADFD6D09531}"/>
              </a:ext>
            </a:extLst>
          </p:cNvPr>
          <p:cNvSpPr>
            <a:spLocks noGrp="1"/>
          </p:cNvSpPr>
          <p:nvPr>
            <p:ph type="title"/>
          </p:nvPr>
        </p:nvSpPr>
        <p:spPr/>
        <p:txBody>
          <a:bodyPr/>
          <a:lstStyle/>
          <a:p>
            <a:r>
              <a:rPr lang="en-US">
                <a:latin typeface="Calibri"/>
                <a:ea typeface="Calibri"/>
                <a:cs typeface="Calibri"/>
              </a:rPr>
              <a:t>System Overview</a:t>
            </a:r>
          </a:p>
        </p:txBody>
      </p:sp>
      <p:sp>
        <p:nvSpPr>
          <p:cNvPr id="3" name="Content Placeholder 2">
            <a:extLst>
              <a:ext uri="{FF2B5EF4-FFF2-40B4-BE49-F238E27FC236}">
                <a16:creationId xmlns:a16="http://schemas.microsoft.com/office/drawing/2014/main" id="{18CBF698-5573-8683-998A-7DAFB4C76B52}"/>
              </a:ext>
            </a:extLst>
          </p:cNvPr>
          <p:cNvSpPr>
            <a:spLocks noGrp="1"/>
          </p:cNvSpPr>
          <p:nvPr>
            <p:ph idx="1"/>
          </p:nvPr>
        </p:nvSpPr>
        <p:spPr>
          <a:xfrm>
            <a:off x="1115568" y="2058372"/>
            <a:ext cx="10168128" cy="3694176"/>
          </a:xfrm>
        </p:spPr>
        <p:txBody>
          <a:bodyPr vert="horz" lIns="91440" tIns="45720" rIns="91440" bIns="45720" rtlCol="0" anchor="t">
            <a:noAutofit/>
          </a:bodyPr>
          <a:lstStyle/>
          <a:p>
            <a:pPr>
              <a:lnSpc>
                <a:spcPct val="100000"/>
              </a:lnSpc>
              <a:spcBef>
                <a:spcPts val="0"/>
              </a:spcBef>
            </a:pPr>
            <a:endParaRPr lang="en-US" sz="2400">
              <a:ea typeface="+mn-lt"/>
              <a:cs typeface="+mn-lt"/>
            </a:endParaRPr>
          </a:p>
          <a:p>
            <a:pPr marL="0" indent="0">
              <a:lnSpc>
                <a:spcPct val="100000"/>
              </a:lnSpc>
              <a:spcBef>
                <a:spcPts val="0"/>
              </a:spcBef>
              <a:buNone/>
            </a:pPr>
            <a:r>
              <a:rPr lang="en-US" sz="2400">
                <a:latin typeface="Aptos"/>
                <a:ea typeface="+mn-lt"/>
                <a:cs typeface="+mn-lt"/>
              </a:rPr>
              <a:t>Large university campuses require coordinated fire detection and evacuation mechanisms due to their size, open spaces, and high population density. </a:t>
            </a:r>
          </a:p>
          <a:p>
            <a:pPr marL="0" indent="0">
              <a:lnSpc>
                <a:spcPct val="100000"/>
              </a:lnSpc>
              <a:spcBef>
                <a:spcPts val="0"/>
              </a:spcBef>
              <a:buNone/>
            </a:pPr>
            <a:endParaRPr lang="en-US" sz="2400">
              <a:latin typeface="Aptos"/>
              <a:ea typeface="+mn-lt"/>
              <a:cs typeface="+mn-lt"/>
            </a:endParaRPr>
          </a:p>
          <a:p>
            <a:pPr marL="0" indent="0">
              <a:lnSpc>
                <a:spcPct val="100000"/>
              </a:lnSpc>
              <a:spcBef>
                <a:spcPts val="0"/>
              </a:spcBef>
              <a:buNone/>
            </a:pPr>
            <a:r>
              <a:rPr lang="en-US" sz="2400">
                <a:latin typeface="Aptos"/>
                <a:ea typeface="+mn-lt"/>
                <a:cs typeface="+mn-lt"/>
              </a:rPr>
              <a:t>The proposed Smart Dynamic Evacuation System detects fire locations in real time and provides users with location-aware evacuation routes, reducing response time and improving safety. </a:t>
            </a:r>
          </a:p>
          <a:p>
            <a:pPr marL="0" indent="0">
              <a:lnSpc>
                <a:spcPct val="100000"/>
              </a:lnSpc>
              <a:spcBef>
                <a:spcPts val="0"/>
              </a:spcBef>
              <a:buNone/>
            </a:pPr>
            <a:endParaRPr lang="en-US" sz="2400">
              <a:latin typeface="Aptos"/>
              <a:ea typeface="+mn-lt"/>
              <a:cs typeface="+mn-lt"/>
            </a:endParaRPr>
          </a:p>
          <a:p>
            <a:pPr marL="0" indent="0">
              <a:lnSpc>
                <a:spcPct val="100000"/>
              </a:lnSpc>
              <a:spcBef>
                <a:spcPts val="0"/>
              </a:spcBef>
              <a:buNone/>
            </a:pPr>
            <a:r>
              <a:rPr lang="en-US" sz="2400">
                <a:latin typeface="Aptos"/>
                <a:ea typeface="+mn-lt"/>
                <a:cs typeface="+mn-lt"/>
              </a:rPr>
              <a:t>Unlike static exit signs, the system leverages AI for fire detection and IoT sensors  to monitor crowd congestion.</a:t>
            </a:r>
            <a:endParaRPr lang="en-US" sz="2400">
              <a:latin typeface="Aptos"/>
            </a:endParaRPr>
          </a:p>
        </p:txBody>
      </p:sp>
    </p:spTree>
    <p:extLst>
      <p:ext uri="{BB962C8B-B14F-4D97-AF65-F5344CB8AC3E}">
        <p14:creationId xmlns:p14="http://schemas.microsoft.com/office/powerpoint/2010/main" val="3565825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4440-4BFB-32E5-75CD-D94E39B443DC}"/>
              </a:ext>
            </a:extLst>
          </p:cNvPr>
          <p:cNvSpPr>
            <a:spLocks noGrp="1"/>
          </p:cNvSpPr>
          <p:nvPr>
            <p:ph type="title"/>
          </p:nvPr>
        </p:nvSpPr>
        <p:spPr/>
        <p:txBody>
          <a:bodyPr/>
          <a:lstStyle/>
          <a:p>
            <a:r>
              <a:rPr lang="en-US"/>
              <a:t>Smart System Features</a:t>
            </a:r>
          </a:p>
        </p:txBody>
      </p:sp>
      <p:graphicFrame>
        <p:nvGraphicFramePr>
          <p:cNvPr id="6" name="Content Placeholder 2">
            <a:extLst>
              <a:ext uri="{FF2B5EF4-FFF2-40B4-BE49-F238E27FC236}">
                <a16:creationId xmlns:a16="http://schemas.microsoft.com/office/drawing/2014/main" id="{B06297BA-5186-2F7D-02B3-CF7C280A44B9}"/>
              </a:ext>
            </a:extLst>
          </p:cNvPr>
          <p:cNvGraphicFramePr>
            <a:graphicFrameLocks noGrp="1"/>
          </p:cNvGraphicFramePr>
          <p:nvPr>
            <p:ph idx="1"/>
            <p:extLst>
              <p:ext uri="{D42A27DB-BD31-4B8C-83A1-F6EECF244321}">
                <p14:modId xmlns:p14="http://schemas.microsoft.com/office/powerpoint/2010/main" val="3324894515"/>
              </p:ext>
            </p:extLst>
          </p:nvPr>
        </p:nvGraphicFramePr>
        <p:xfrm>
          <a:off x="1115568" y="2478024"/>
          <a:ext cx="10168128" cy="3694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EBF6890F-9C0F-83CB-B0EF-D67BA7BE7B58}"/>
              </a:ext>
            </a:extLst>
          </p:cNvPr>
          <p:cNvSpPr>
            <a:spLocks/>
          </p:cNvSpPr>
          <p:nvPr/>
        </p:nvSpPr>
        <p:spPr>
          <a:xfrm>
            <a:off x="6415789" y="5698794"/>
            <a:ext cx="5772440" cy="991566"/>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600">
                <a:solidFill>
                  <a:schemeClr val="tx1"/>
                </a:solidFill>
                <a:ea typeface="+mn-lt"/>
                <a:cs typeface="+mn-lt"/>
              </a:rPr>
              <a:t>What-if scenario simulations help safety officers plan and optimize evacuation plans and identify congestion points that could prove dangerous</a:t>
            </a:r>
            <a:endParaRPr lang="en-US" sz="1100">
              <a:solidFill>
                <a:schemeClr val="tx1"/>
              </a:solidFill>
            </a:endParaRPr>
          </a:p>
        </p:txBody>
      </p:sp>
      <p:pic>
        <p:nvPicPr>
          <p:cNvPr id="131" name="Graphic 130" descr="Construction worker male with solid fill">
            <a:extLst>
              <a:ext uri="{FF2B5EF4-FFF2-40B4-BE49-F238E27FC236}">
                <a16:creationId xmlns:a16="http://schemas.microsoft.com/office/drawing/2014/main" id="{4EF7CCA0-0108-4591-86AA-C9BB5433F8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89165" y="4886339"/>
            <a:ext cx="903515" cy="827315"/>
          </a:xfrm>
          <a:prstGeom prst="rect">
            <a:avLst/>
          </a:prstGeom>
        </p:spPr>
      </p:pic>
    </p:spTree>
    <p:extLst>
      <p:ext uri="{BB962C8B-B14F-4D97-AF65-F5344CB8AC3E}">
        <p14:creationId xmlns:p14="http://schemas.microsoft.com/office/powerpoint/2010/main" val="1165878812"/>
      </p:ext>
    </p:extLst>
  </p:cSld>
  <p:clrMapOvr>
    <a:masterClrMapping/>
  </p:clrMapOvr>
  <mc:AlternateContent xmlns:mc="http://schemas.openxmlformats.org/markup-compatibility/2006" xmlns:p14="http://schemas.microsoft.com/office/powerpoint/2010/main">
    <mc:Choice Requires="p14">
      <p:transition spd="slow" p14:dur="2000" advTm="53944"/>
    </mc:Choice>
    <mc:Fallback xmlns="">
      <p:transition spd="slow" advTm="5394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C4D7-0A56-2C0A-596F-F406DE7AEEBD}"/>
              </a:ext>
            </a:extLst>
          </p:cNvPr>
          <p:cNvSpPr>
            <a:spLocks noGrp="1"/>
          </p:cNvSpPr>
          <p:nvPr>
            <p:ph type="title"/>
          </p:nvPr>
        </p:nvSpPr>
        <p:spPr>
          <a:xfrm>
            <a:off x="865058" y="978619"/>
            <a:ext cx="7265213" cy="1118330"/>
          </a:xfrm>
        </p:spPr>
        <p:txBody>
          <a:bodyPr>
            <a:noAutofit/>
          </a:bodyPr>
          <a:lstStyle/>
          <a:p>
            <a:r>
              <a:rPr lang="en-US" sz="5200"/>
              <a:t>Unique proposition</a:t>
            </a:r>
          </a:p>
        </p:txBody>
      </p:sp>
      <p:sp>
        <p:nvSpPr>
          <p:cNvPr id="3" name="Content Placeholder 2">
            <a:extLst>
              <a:ext uri="{FF2B5EF4-FFF2-40B4-BE49-F238E27FC236}">
                <a16:creationId xmlns:a16="http://schemas.microsoft.com/office/drawing/2014/main" id="{E1A9DB8D-9CC2-F363-8A1C-5A4C5725A99C}"/>
              </a:ext>
            </a:extLst>
          </p:cNvPr>
          <p:cNvSpPr>
            <a:spLocks noGrp="1"/>
          </p:cNvSpPr>
          <p:nvPr>
            <p:ph idx="1"/>
          </p:nvPr>
        </p:nvSpPr>
        <p:spPr>
          <a:xfrm>
            <a:off x="1426550" y="2252870"/>
            <a:ext cx="10234589" cy="3560251"/>
          </a:xfrm>
        </p:spPr>
        <p:txBody>
          <a:bodyPr vert="horz" lIns="91440" tIns="45720" rIns="91440" bIns="45720" rtlCol="0" anchor="t">
            <a:noAutofit/>
          </a:bodyPr>
          <a:lstStyle/>
          <a:p>
            <a:pPr marL="0" indent="0">
              <a:buNone/>
            </a:pPr>
            <a:r>
              <a:rPr lang="en-US" sz="2400"/>
              <a:t> Leveraging existing CCTV infrastructure instead of requiring entirely new sensor network our system is cost-effective and scalable</a:t>
            </a:r>
            <a:endParaRPr lang="en-US"/>
          </a:p>
          <a:p>
            <a:endParaRPr lang="en-US" sz="2400"/>
          </a:p>
          <a:p>
            <a:endParaRPr lang="en-US" sz="2400"/>
          </a:p>
          <a:p>
            <a:pPr marL="0" indent="0">
              <a:buNone/>
            </a:pPr>
            <a:r>
              <a:rPr lang="en-US" sz="2400"/>
              <a:t>Crowd monitoring using </a:t>
            </a:r>
            <a:r>
              <a:rPr lang="en-US" sz="2400" err="1"/>
              <a:t>WiFi</a:t>
            </a:r>
            <a:r>
              <a:rPr lang="en-US" sz="2400"/>
              <a:t>/BLE access points estimates real-time pedestrian and vehicle density (parking sensors) for more accurate real-time evacuation</a:t>
            </a:r>
            <a:endParaRPr lang="en-US" sz="1800"/>
          </a:p>
          <a:p>
            <a:endParaRPr lang="en-US" sz="1800"/>
          </a:p>
          <a:p>
            <a:endParaRPr lang="en-US" sz="1800"/>
          </a:p>
          <a:p>
            <a:endParaRPr lang="en-US" sz="1800"/>
          </a:p>
        </p:txBody>
      </p:sp>
      <p:pic>
        <p:nvPicPr>
          <p:cNvPr id="11" name="Graphic 10" descr="Security Camera">
            <a:extLst>
              <a:ext uri="{FF2B5EF4-FFF2-40B4-BE49-F238E27FC236}">
                <a16:creationId xmlns:a16="http://schemas.microsoft.com/office/drawing/2014/main" id="{5CF343C3-E5B9-6F9D-A680-521CB293F1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729" y="4031428"/>
            <a:ext cx="1054663" cy="1043620"/>
          </a:xfrm>
          <a:prstGeom prst="rect">
            <a:avLst/>
          </a:prstGeom>
        </p:spPr>
      </p:pic>
      <p:pic>
        <p:nvPicPr>
          <p:cNvPr id="4" name="Graphic 3" descr="Dollar outline">
            <a:extLst>
              <a:ext uri="{FF2B5EF4-FFF2-40B4-BE49-F238E27FC236}">
                <a16:creationId xmlns:a16="http://schemas.microsoft.com/office/drawing/2014/main" id="{E6FE08A3-4222-11C3-3AF1-85115B6B55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17" y="2099365"/>
            <a:ext cx="1168399" cy="1057965"/>
          </a:xfrm>
          <a:prstGeom prst="rect">
            <a:avLst/>
          </a:prstGeom>
        </p:spPr>
      </p:pic>
    </p:spTree>
    <p:extLst>
      <p:ext uri="{BB962C8B-B14F-4D97-AF65-F5344CB8AC3E}">
        <p14:creationId xmlns:p14="http://schemas.microsoft.com/office/powerpoint/2010/main" val="1471120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2D7C-297F-6000-D1F3-502E3324F3BC}"/>
              </a:ext>
            </a:extLst>
          </p:cNvPr>
          <p:cNvSpPr>
            <a:spLocks noGrp="1"/>
          </p:cNvSpPr>
          <p:nvPr>
            <p:ph type="title"/>
          </p:nvPr>
        </p:nvSpPr>
        <p:spPr>
          <a:xfrm>
            <a:off x="2" y="-23552"/>
            <a:ext cx="11164861" cy="854137"/>
          </a:xfrm>
        </p:spPr>
        <p:txBody>
          <a:bodyPr>
            <a:noAutofit/>
          </a:bodyPr>
          <a:lstStyle/>
          <a:p>
            <a:pPr algn="ctr">
              <a:lnSpc>
                <a:spcPct val="100000"/>
              </a:lnSpc>
            </a:pPr>
            <a:r>
              <a:rPr lang="en-US" sz="5200"/>
              <a:t>System Architecture  </a:t>
            </a:r>
            <a:r>
              <a:rPr lang="el-GR" sz="2800"/>
              <a:t>(</a:t>
            </a:r>
            <a:r>
              <a:rPr lang="en-US" sz="2800"/>
              <a:t>original</a:t>
            </a:r>
            <a:r>
              <a:rPr lang="el-GR" sz="2800"/>
              <a:t>)</a:t>
            </a:r>
            <a:endParaRPr lang="en-US" sz="5200"/>
          </a:p>
        </p:txBody>
      </p:sp>
      <p:pic>
        <p:nvPicPr>
          <p:cNvPr id="7" name="Content Placeholder 6" descr="A diagram of a flowchart&#10;&#10;AI-generated content may be incorrect.">
            <a:extLst>
              <a:ext uri="{FF2B5EF4-FFF2-40B4-BE49-F238E27FC236}">
                <a16:creationId xmlns:a16="http://schemas.microsoft.com/office/drawing/2014/main" id="{AA6D5EAB-F4A7-FC6F-B7E4-952D73D3D8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169" y="831926"/>
            <a:ext cx="9812496" cy="58493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91375415"/>
      </p:ext>
    </p:extLst>
  </p:cSld>
  <p:clrMapOvr>
    <a:masterClrMapping/>
  </p:clrMapOvr>
  <mc:AlternateContent xmlns:mc="http://schemas.openxmlformats.org/markup-compatibility/2006" xmlns:p14="http://schemas.microsoft.com/office/powerpoint/2010/main">
    <mc:Choice Requires="p14">
      <p:transition spd="slow" p14:dur="2000" advTm="134782"/>
    </mc:Choice>
    <mc:Fallback xmlns="">
      <p:transition spd="slow" advTm="134782"/>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F62C76A-9FFB-C903-A2B3-53F312FDB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81DE79-78D0-A0EF-53B3-F0C5F6CBEA21}"/>
              </a:ext>
            </a:extLst>
          </p:cNvPr>
          <p:cNvSpPr>
            <a:spLocks noGrp="1"/>
          </p:cNvSpPr>
          <p:nvPr>
            <p:ph type="title"/>
          </p:nvPr>
        </p:nvSpPr>
        <p:spPr>
          <a:xfrm>
            <a:off x="2" y="-23552"/>
            <a:ext cx="11164861" cy="854137"/>
          </a:xfrm>
        </p:spPr>
        <p:txBody>
          <a:bodyPr>
            <a:noAutofit/>
          </a:bodyPr>
          <a:lstStyle/>
          <a:p>
            <a:pPr algn="ctr">
              <a:lnSpc>
                <a:spcPct val="100000"/>
              </a:lnSpc>
            </a:pPr>
            <a:r>
              <a:rPr lang="en-US" sz="5200"/>
              <a:t>System Architecture  </a:t>
            </a:r>
            <a:r>
              <a:rPr lang="el-GR" sz="2800"/>
              <a:t>(</a:t>
            </a:r>
            <a:r>
              <a:rPr lang="en-US" sz="2800"/>
              <a:t>final</a:t>
            </a:r>
            <a:r>
              <a:rPr lang="el-GR" sz="2800"/>
              <a:t>)</a:t>
            </a:r>
            <a:endParaRPr lang="en-US" sz="5200"/>
          </a:p>
        </p:txBody>
      </p:sp>
      <p:pic>
        <p:nvPicPr>
          <p:cNvPr id="7" name="Content Placeholder 6">
            <a:extLst>
              <a:ext uri="{FF2B5EF4-FFF2-40B4-BE49-F238E27FC236}">
                <a16:creationId xmlns:a16="http://schemas.microsoft.com/office/drawing/2014/main" id="{0EC6B766-5AD1-1C51-5A43-54390E950FA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898" b="898"/>
          <a:stretch/>
        </p:blipFill>
        <p:spPr>
          <a:xfrm>
            <a:off x="1358841" y="837095"/>
            <a:ext cx="9470819" cy="5940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Rectangle 11">
            <a:extLst>
              <a:ext uri="{FF2B5EF4-FFF2-40B4-BE49-F238E27FC236}">
                <a16:creationId xmlns:a16="http://schemas.microsoft.com/office/drawing/2014/main" id="{DEB339DB-D94F-1704-B81A-1223573F1623}"/>
              </a:ext>
            </a:extLst>
          </p:cNvPr>
          <p:cNvSpPr/>
          <p:nvPr/>
        </p:nvSpPr>
        <p:spPr>
          <a:xfrm>
            <a:off x="5972810" y="2223769"/>
            <a:ext cx="717550" cy="50419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0D7860-B570-4F31-8B75-A414E0A92C8D}"/>
              </a:ext>
            </a:extLst>
          </p:cNvPr>
          <p:cNvSpPr txBox="1"/>
          <p:nvPr/>
        </p:nvSpPr>
        <p:spPr>
          <a:xfrm>
            <a:off x="-66675" y="5044281"/>
            <a:ext cx="1720850" cy="2308324"/>
          </a:xfrm>
          <a:prstGeom prst="rect">
            <a:avLst/>
          </a:prstGeom>
          <a:noFill/>
        </p:spPr>
        <p:txBody>
          <a:bodyPr wrap="square" rtlCol="0">
            <a:spAutoFit/>
          </a:bodyPr>
          <a:lstStyle/>
          <a:p>
            <a:r>
              <a:rPr lang="en-US" err="1">
                <a:solidFill>
                  <a:srgbClr val="0070C0"/>
                </a:solidFill>
              </a:rPr>
              <a:t>rtsp</a:t>
            </a:r>
            <a:endParaRPr lang="en-US">
              <a:solidFill>
                <a:srgbClr val="0070C0"/>
              </a:solidFill>
            </a:endParaRPr>
          </a:p>
          <a:p>
            <a:r>
              <a:rPr lang="en-US" err="1">
                <a:solidFill>
                  <a:srgbClr val="7030A0"/>
                </a:solidFill>
              </a:rPr>
              <a:t>hls</a:t>
            </a:r>
            <a:endParaRPr lang="en-US">
              <a:solidFill>
                <a:srgbClr val="7030A0"/>
              </a:solidFill>
            </a:endParaRPr>
          </a:p>
          <a:p>
            <a:r>
              <a:rPr lang="en-US">
                <a:solidFill>
                  <a:schemeClr val="accent5">
                    <a:lumMod val="75000"/>
                  </a:schemeClr>
                </a:solidFill>
              </a:rPr>
              <a:t>http-polling</a:t>
            </a:r>
          </a:p>
          <a:p>
            <a:r>
              <a:rPr lang="en-US">
                <a:solidFill>
                  <a:schemeClr val="accent1"/>
                </a:solidFill>
              </a:rPr>
              <a:t>web-sockets</a:t>
            </a:r>
          </a:p>
          <a:p>
            <a:r>
              <a:rPr lang="en-US" err="1">
                <a:solidFill>
                  <a:srgbClr val="00B050"/>
                </a:solidFill>
              </a:rPr>
              <a:t>mqtt</a:t>
            </a:r>
            <a:endParaRPr lang="en-US">
              <a:solidFill>
                <a:srgbClr val="00B050"/>
              </a:solidFill>
            </a:endParaRPr>
          </a:p>
          <a:p>
            <a:r>
              <a:rPr lang="en-US">
                <a:solidFill>
                  <a:srgbClr val="FF0000"/>
                </a:solidFill>
              </a:rPr>
              <a:t>http</a:t>
            </a:r>
          </a:p>
          <a:p>
            <a:endParaRPr lang="en-US"/>
          </a:p>
          <a:p>
            <a:endParaRPr lang="en-US"/>
          </a:p>
        </p:txBody>
      </p:sp>
      <p:pic>
        <p:nvPicPr>
          <p:cNvPr id="14" name="Picture 13" descr="A blue whale with blocks on it&#10;&#10;AI-generated content may be incorrect.">
            <a:extLst>
              <a:ext uri="{FF2B5EF4-FFF2-40B4-BE49-F238E27FC236}">
                <a16:creationId xmlns:a16="http://schemas.microsoft.com/office/drawing/2014/main" id="{49F17B07-DA32-F629-9E11-0183DA7DCB0C}"/>
              </a:ext>
            </a:extLst>
          </p:cNvPr>
          <p:cNvPicPr>
            <a:picLocks noChangeAspect="1"/>
          </p:cNvPicPr>
          <p:nvPr/>
        </p:nvPicPr>
        <p:blipFill>
          <a:blip r:embed="rId4"/>
          <a:stretch>
            <a:fillRect/>
          </a:stretch>
        </p:blipFill>
        <p:spPr>
          <a:xfrm>
            <a:off x="10952222" y="5928431"/>
            <a:ext cx="420374" cy="420374"/>
          </a:xfrm>
          <a:prstGeom prst="rect">
            <a:avLst/>
          </a:prstGeom>
        </p:spPr>
      </p:pic>
      <p:sp>
        <p:nvSpPr>
          <p:cNvPr id="15" name="Rectangle 14">
            <a:extLst>
              <a:ext uri="{FF2B5EF4-FFF2-40B4-BE49-F238E27FC236}">
                <a16:creationId xmlns:a16="http://schemas.microsoft.com/office/drawing/2014/main" id="{09B41C54-BACD-0357-59C0-D6AF6A30B761}"/>
              </a:ext>
            </a:extLst>
          </p:cNvPr>
          <p:cNvSpPr/>
          <p:nvPr/>
        </p:nvSpPr>
        <p:spPr>
          <a:xfrm>
            <a:off x="11364436" y="6367036"/>
            <a:ext cx="717550" cy="351939"/>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E1D002A-708A-24F3-D264-24F630FB682B}"/>
              </a:ext>
            </a:extLst>
          </p:cNvPr>
          <p:cNvSpPr txBox="1"/>
          <p:nvPr/>
        </p:nvSpPr>
        <p:spPr>
          <a:xfrm>
            <a:off x="10933052" y="6412928"/>
            <a:ext cx="439544" cy="307777"/>
          </a:xfrm>
          <a:prstGeom prst="rect">
            <a:avLst/>
          </a:prstGeom>
          <a:noFill/>
        </p:spPr>
        <p:txBody>
          <a:bodyPr wrap="none" rtlCol="0">
            <a:spAutoFit/>
          </a:bodyPr>
          <a:lstStyle/>
          <a:p>
            <a:r>
              <a:rPr lang="en-US" sz="1400"/>
              <a:t>lab</a:t>
            </a:r>
            <a:endParaRPr lang="en-US"/>
          </a:p>
        </p:txBody>
      </p:sp>
      <p:sp>
        <p:nvSpPr>
          <p:cNvPr id="19" name="Rectangle 18">
            <a:extLst>
              <a:ext uri="{FF2B5EF4-FFF2-40B4-BE49-F238E27FC236}">
                <a16:creationId xmlns:a16="http://schemas.microsoft.com/office/drawing/2014/main" id="{8B7144DF-BF1C-B647-70C1-74C88A5F573A}"/>
              </a:ext>
            </a:extLst>
          </p:cNvPr>
          <p:cNvSpPr/>
          <p:nvPr/>
        </p:nvSpPr>
        <p:spPr>
          <a:xfrm>
            <a:off x="11372596" y="5962648"/>
            <a:ext cx="717550" cy="351939"/>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68C616C-CD33-EE7A-1B0E-C513E53FF257}"/>
              </a:ext>
            </a:extLst>
          </p:cNvPr>
          <p:cNvSpPr/>
          <p:nvPr/>
        </p:nvSpPr>
        <p:spPr>
          <a:xfrm>
            <a:off x="8121650" y="1619249"/>
            <a:ext cx="717550" cy="128143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1F30A4F-AE43-583A-B554-5FC23BE714F0}"/>
              </a:ext>
            </a:extLst>
          </p:cNvPr>
          <p:cNvSpPr/>
          <p:nvPr/>
        </p:nvSpPr>
        <p:spPr>
          <a:xfrm>
            <a:off x="9142730" y="2995929"/>
            <a:ext cx="717550" cy="50419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6A6B44B-C476-D761-FD12-BAA3CCF55596}"/>
              </a:ext>
            </a:extLst>
          </p:cNvPr>
          <p:cNvSpPr/>
          <p:nvPr/>
        </p:nvSpPr>
        <p:spPr>
          <a:xfrm>
            <a:off x="8934450" y="4789169"/>
            <a:ext cx="717550" cy="50419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F074B1-70F4-563E-EB0A-5DE1B7EFA1C2}"/>
              </a:ext>
            </a:extLst>
          </p:cNvPr>
          <p:cNvSpPr/>
          <p:nvPr/>
        </p:nvSpPr>
        <p:spPr>
          <a:xfrm>
            <a:off x="8934450" y="6020905"/>
            <a:ext cx="717550" cy="50419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AC660F6-2F28-FE47-24F4-9CBD394F44A7}"/>
              </a:ext>
            </a:extLst>
          </p:cNvPr>
          <p:cNvSpPr/>
          <p:nvPr/>
        </p:nvSpPr>
        <p:spPr>
          <a:xfrm>
            <a:off x="5582432" y="5591809"/>
            <a:ext cx="717550" cy="50419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D01C07-70EC-4096-0B7A-C854BA1F0981}"/>
              </a:ext>
            </a:extLst>
          </p:cNvPr>
          <p:cNvSpPr/>
          <p:nvPr/>
        </p:nvSpPr>
        <p:spPr>
          <a:xfrm>
            <a:off x="4718050" y="1075689"/>
            <a:ext cx="717550" cy="50419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FC54425-DC9F-4B9F-40AB-842419CA7DCA}"/>
              </a:ext>
            </a:extLst>
          </p:cNvPr>
          <p:cNvSpPr/>
          <p:nvPr/>
        </p:nvSpPr>
        <p:spPr>
          <a:xfrm>
            <a:off x="4684765" y="2122169"/>
            <a:ext cx="717550" cy="50419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C0DBF1D-C846-544F-FEA5-C8BAE2E33439}"/>
              </a:ext>
            </a:extLst>
          </p:cNvPr>
          <p:cNvSpPr/>
          <p:nvPr/>
        </p:nvSpPr>
        <p:spPr>
          <a:xfrm>
            <a:off x="3284855" y="1367153"/>
            <a:ext cx="717550" cy="50419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7A17358-EB63-FC67-B670-DD972C62861F}"/>
              </a:ext>
            </a:extLst>
          </p:cNvPr>
          <p:cNvSpPr/>
          <p:nvPr/>
        </p:nvSpPr>
        <p:spPr>
          <a:xfrm>
            <a:off x="1614170" y="2885440"/>
            <a:ext cx="717550" cy="1229360"/>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CC6E76-F143-69E1-6480-2D10B089F51E}"/>
              </a:ext>
            </a:extLst>
          </p:cNvPr>
          <p:cNvSpPr/>
          <p:nvPr/>
        </p:nvSpPr>
        <p:spPr>
          <a:xfrm>
            <a:off x="5435600" y="3176904"/>
            <a:ext cx="717550" cy="50419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ED685D0-E27C-18DC-93F9-7B397CE6529F}"/>
              </a:ext>
            </a:extLst>
          </p:cNvPr>
          <p:cNvSpPr/>
          <p:nvPr/>
        </p:nvSpPr>
        <p:spPr>
          <a:xfrm>
            <a:off x="7674356" y="5415839"/>
            <a:ext cx="717550" cy="546809"/>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2DCD20F-385A-1C59-42CD-A7770DB6D1E7}"/>
              </a:ext>
            </a:extLst>
          </p:cNvPr>
          <p:cNvSpPr/>
          <p:nvPr/>
        </p:nvSpPr>
        <p:spPr>
          <a:xfrm>
            <a:off x="7415080" y="3274519"/>
            <a:ext cx="717550" cy="451201"/>
          </a:xfrm>
          <a:prstGeom prst="rect">
            <a:avLst/>
          </a:prstGeom>
          <a:solidFill>
            <a:srgbClr val="0070C0">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3B772B9-0AB1-886A-6CF4-8EB45E46DDED}"/>
              </a:ext>
            </a:extLst>
          </p:cNvPr>
          <p:cNvSpPr/>
          <p:nvPr/>
        </p:nvSpPr>
        <p:spPr>
          <a:xfrm>
            <a:off x="1656715" y="4175968"/>
            <a:ext cx="717550" cy="538272"/>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1A9FA26-8161-B247-DA96-F90E3EE14165}"/>
              </a:ext>
            </a:extLst>
          </p:cNvPr>
          <p:cNvSpPr/>
          <p:nvPr/>
        </p:nvSpPr>
        <p:spPr>
          <a:xfrm>
            <a:off x="1656715" y="4938384"/>
            <a:ext cx="717550" cy="538272"/>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1557C36-7E81-D6B3-54DE-A80928085BB4}"/>
              </a:ext>
            </a:extLst>
          </p:cNvPr>
          <p:cNvSpPr/>
          <p:nvPr/>
        </p:nvSpPr>
        <p:spPr>
          <a:xfrm>
            <a:off x="1919612" y="5588728"/>
            <a:ext cx="717550" cy="538272"/>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FC1B28C-EBA8-7C6F-BDAF-B9E08DCA8379}"/>
              </a:ext>
            </a:extLst>
          </p:cNvPr>
          <p:cNvSpPr/>
          <p:nvPr/>
        </p:nvSpPr>
        <p:spPr>
          <a:xfrm>
            <a:off x="3497264" y="5588728"/>
            <a:ext cx="717550" cy="538272"/>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A8970B8-8A2E-B052-E404-1B8E5BCC8F2F}"/>
              </a:ext>
            </a:extLst>
          </p:cNvPr>
          <p:cNvSpPr/>
          <p:nvPr/>
        </p:nvSpPr>
        <p:spPr>
          <a:xfrm>
            <a:off x="4435505" y="3681095"/>
            <a:ext cx="717550" cy="538272"/>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699A2A8-6907-F6C8-BF3C-A7191FDB343E}"/>
              </a:ext>
            </a:extLst>
          </p:cNvPr>
          <p:cNvSpPr/>
          <p:nvPr/>
        </p:nvSpPr>
        <p:spPr>
          <a:xfrm>
            <a:off x="3284855" y="4175968"/>
            <a:ext cx="717550" cy="538272"/>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BDF8117-27C8-18EF-01EB-A4E2E1306765}"/>
              </a:ext>
            </a:extLst>
          </p:cNvPr>
          <p:cNvSpPr/>
          <p:nvPr/>
        </p:nvSpPr>
        <p:spPr>
          <a:xfrm>
            <a:off x="3295334" y="2112863"/>
            <a:ext cx="717550" cy="538272"/>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6833F2E-2C87-D4CA-B18B-73892D4AE78B}"/>
              </a:ext>
            </a:extLst>
          </p:cNvPr>
          <p:cNvSpPr/>
          <p:nvPr/>
        </p:nvSpPr>
        <p:spPr>
          <a:xfrm>
            <a:off x="1656715" y="2112863"/>
            <a:ext cx="771209" cy="615097"/>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B5809F7-0F0D-A51B-2135-17670E4CBA2F}"/>
              </a:ext>
            </a:extLst>
          </p:cNvPr>
          <p:cNvSpPr/>
          <p:nvPr/>
        </p:nvSpPr>
        <p:spPr>
          <a:xfrm>
            <a:off x="6414985" y="2995929"/>
            <a:ext cx="717550" cy="538272"/>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7B31F16-72C4-645F-B635-FCE3E65E7E1A}"/>
              </a:ext>
            </a:extLst>
          </p:cNvPr>
          <p:cNvSpPr/>
          <p:nvPr/>
        </p:nvSpPr>
        <p:spPr>
          <a:xfrm>
            <a:off x="7415080" y="4502992"/>
            <a:ext cx="717550" cy="538272"/>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6F7359A-1CE1-0F8D-C478-3A3DD7E80F92}"/>
              </a:ext>
            </a:extLst>
          </p:cNvPr>
          <p:cNvSpPr/>
          <p:nvPr/>
        </p:nvSpPr>
        <p:spPr>
          <a:xfrm>
            <a:off x="7002839" y="1350112"/>
            <a:ext cx="717550" cy="831120"/>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C92A4B5-04CF-3711-30F3-81BE278E8107}"/>
              </a:ext>
            </a:extLst>
          </p:cNvPr>
          <p:cNvSpPr/>
          <p:nvPr/>
        </p:nvSpPr>
        <p:spPr>
          <a:xfrm>
            <a:off x="7460072" y="3811347"/>
            <a:ext cx="627565" cy="651964"/>
          </a:xfrm>
          <a:prstGeom prst="rect">
            <a:avLst/>
          </a:prstGeom>
          <a:solidFill>
            <a:srgbClr val="00B05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562282"/>
      </p:ext>
    </p:extLst>
  </p:cSld>
  <p:clrMapOvr>
    <a:masterClrMapping/>
  </p:clrMapOvr>
  <mc:AlternateContent xmlns:mc="http://schemas.openxmlformats.org/markup-compatibility/2006" xmlns:p14="http://schemas.microsoft.com/office/powerpoint/2010/main">
    <mc:Choice Requires="p14">
      <p:transition spd="slow" p14:dur="2000" advTm="134782"/>
    </mc:Choice>
    <mc:Fallback xmlns="">
      <p:transition spd="slow" advTm="13478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D78694-43DC-05E8-D511-16CEF1C8C477}"/>
              </a:ext>
            </a:extLst>
          </p:cNvPr>
          <p:cNvPicPr>
            <a:picLocks noChangeAspect="1"/>
          </p:cNvPicPr>
          <p:nvPr/>
        </p:nvPicPr>
        <p:blipFill>
          <a:blip r:embed="rId3"/>
          <a:stretch>
            <a:fillRect/>
          </a:stretch>
        </p:blipFill>
        <p:spPr>
          <a:xfrm>
            <a:off x="99391" y="748002"/>
            <a:ext cx="11982174" cy="5952159"/>
          </a:xfrm>
          <a:prstGeom prst="rect">
            <a:avLst/>
          </a:prstGeom>
        </p:spPr>
      </p:pic>
      <p:sp>
        <p:nvSpPr>
          <p:cNvPr id="5" name="Title 4">
            <a:extLst>
              <a:ext uri="{FF2B5EF4-FFF2-40B4-BE49-F238E27FC236}">
                <a16:creationId xmlns:a16="http://schemas.microsoft.com/office/drawing/2014/main" id="{3EF1D7F7-5D14-C8DB-9688-A2158C3283A6}"/>
              </a:ext>
            </a:extLst>
          </p:cNvPr>
          <p:cNvSpPr>
            <a:spLocks noGrp="1"/>
          </p:cNvSpPr>
          <p:nvPr>
            <p:ph type="title"/>
          </p:nvPr>
        </p:nvSpPr>
        <p:spPr>
          <a:xfrm>
            <a:off x="568960" y="157839"/>
            <a:ext cx="7844536" cy="437896"/>
          </a:xfrm>
        </p:spPr>
        <p:txBody>
          <a:bodyPr>
            <a:noAutofit/>
          </a:bodyPr>
          <a:lstStyle/>
          <a:p>
            <a:r>
              <a:rPr lang="en-US" sz="3200"/>
              <a:t>Admin Overview</a:t>
            </a:r>
          </a:p>
        </p:txBody>
      </p:sp>
      <p:pic>
        <p:nvPicPr>
          <p:cNvPr id="3" name="Picture 2" descr="A screenshot of a login form&#10;&#10;AI-generated content may be incorrect.">
            <a:extLst>
              <a:ext uri="{FF2B5EF4-FFF2-40B4-BE49-F238E27FC236}">
                <a16:creationId xmlns:a16="http://schemas.microsoft.com/office/drawing/2014/main" id="{9B67A07F-7529-3DD4-7B65-00A9359A1C3B}"/>
              </a:ext>
            </a:extLst>
          </p:cNvPr>
          <p:cNvPicPr>
            <a:picLocks noChangeAspect="1"/>
          </p:cNvPicPr>
          <p:nvPr/>
        </p:nvPicPr>
        <p:blipFill>
          <a:blip r:embed="rId4"/>
          <a:stretch>
            <a:fillRect/>
          </a:stretch>
        </p:blipFill>
        <p:spPr>
          <a:xfrm>
            <a:off x="8687088" y="76344"/>
            <a:ext cx="1914024" cy="1348221"/>
          </a:xfrm>
          <a:prstGeom prst="rect">
            <a:avLst/>
          </a:prstGeom>
        </p:spPr>
      </p:pic>
    </p:spTree>
    <p:extLst>
      <p:ext uri="{BB962C8B-B14F-4D97-AF65-F5344CB8AC3E}">
        <p14:creationId xmlns:p14="http://schemas.microsoft.com/office/powerpoint/2010/main" val="176718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BA80C34D-0A21-685F-A6A2-CBE7FC73E3B7}"/>
              </a:ext>
            </a:extLst>
          </p:cNvPr>
          <p:cNvPicPr>
            <a:picLocks noChangeAspect="1"/>
          </p:cNvPicPr>
          <p:nvPr/>
        </p:nvPicPr>
        <p:blipFill>
          <a:blip r:embed="rId3"/>
          <a:stretch>
            <a:fillRect/>
          </a:stretch>
        </p:blipFill>
        <p:spPr>
          <a:xfrm>
            <a:off x="108857" y="742918"/>
            <a:ext cx="11974286" cy="5829364"/>
          </a:xfrm>
          <a:prstGeom prst="rect">
            <a:avLst/>
          </a:prstGeom>
        </p:spPr>
      </p:pic>
      <p:pic>
        <p:nvPicPr>
          <p:cNvPr id="8" name="Picture 7">
            <a:extLst>
              <a:ext uri="{FF2B5EF4-FFF2-40B4-BE49-F238E27FC236}">
                <a16:creationId xmlns:a16="http://schemas.microsoft.com/office/drawing/2014/main" id="{80478D23-866B-C153-A6D1-C590363FBF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871592" y="342678"/>
            <a:ext cx="3882323" cy="3076754"/>
          </a:xfrm>
          <a:prstGeom prst="rect">
            <a:avLst/>
          </a:prstGeom>
        </p:spPr>
      </p:pic>
      <p:sp>
        <p:nvSpPr>
          <p:cNvPr id="3" name="Speech Bubble: Oval 2">
            <a:extLst>
              <a:ext uri="{FF2B5EF4-FFF2-40B4-BE49-F238E27FC236}">
                <a16:creationId xmlns:a16="http://schemas.microsoft.com/office/drawing/2014/main" id="{12E6655B-479E-7B82-A172-026FCFFFD0D9}"/>
              </a:ext>
            </a:extLst>
          </p:cNvPr>
          <p:cNvSpPr/>
          <p:nvPr/>
        </p:nvSpPr>
        <p:spPr>
          <a:xfrm>
            <a:off x="749852" y="4933675"/>
            <a:ext cx="3731589" cy="1644371"/>
          </a:xfrm>
          <a:prstGeom prst="wedgeEllipseCallou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lumMod val="76000"/>
                    <a:lumOff val="24000"/>
                  </a:schemeClr>
                </a:solidFill>
              </a:rPr>
              <a:t>Auto-discovery of parking radar sensors, access points and cameras </a:t>
            </a:r>
          </a:p>
          <a:p>
            <a:pPr algn="ctr"/>
            <a:r>
              <a:rPr lang="en-US" sz="1400">
                <a:solidFill>
                  <a:schemeClr val="tx1">
                    <a:lumMod val="76000"/>
                    <a:lumOff val="24000"/>
                  </a:schemeClr>
                </a:solidFill>
              </a:rPr>
              <a:t>Location can be added and status becomes active</a:t>
            </a:r>
          </a:p>
          <a:p>
            <a:pPr algn="ctr"/>
            <a:r>
              <a:rPr lang="en-US" sz="1400">
                <a:solidFill>
                  <a:schemeClr val="tx1">
                    <a:lumMod val="76000"/>
                    <a:lumOff val="24000"/>
                  </a:schemeClr>
                </a:solidFill>
              </a:rPr>
              <a:t>Camera stream pop-up</a:t>
            </a:r>
          </a:p>
        </p:txBody>
      </p:sp>
      <p:sp>
        <p:nvSpPr>
          <p:cNvPr id="12" name="Title 4">
            <a:extLst>
              <a:ext uri="{FF2B5EF4-FFF2-40B4-BE49-F238E27FC236}">
                <a16:creationId xmlns:a16="http://schemas.microsoft.com/office/drawing/2014/main" id="{7BD0AE22-0CE7-410E-D026-A5FD962BA6F6}"/>
              </a:ext>
            </a:extLst>
          </p:cNvPr>
          <p:cNvSpPr>
            <a:spLocks noGrp="1"/>
          </p:cNvSpPr>
          <p:nvPr>
            <p:ph type="title"/>
          </p:nvPr>
        </p:nvSpPr>
        <p:spPr>
          <a:xfrm>
            <a:off x="568960" y="157839"/>
            <a:ext cx="7844536" cy="437896"/>
          </a:xfrm>
        </p:spPr>
        <p:txBody>
          <a:bodyPr>
            <a:noAutofit/>
          </a:bodyPr>
          <a:lstStyle/>
          <a:p>
            <a:r>
              <a:rPr lang="en-US" sz="3200"/>
              <a:t>Admin Device Manager</a:t>
            </a:r>
          </a:p>
        </p:txBody>
      </p:sp>
    </p:spTree>
    <p:extLst>
      <p:ext uri="{BB962C8B-B14F-4D97-AF65-F5344CB8AC3E}">
        <p14:creationId xmlns:p14="http://schemas.microsoft.com/office/powerpoint/2010/main" val="3562843105"/>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2a953fe0-d105-445b-8a5e-6cbe4cfa3a0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Έγγραφο" ma:contentTypeID="0x0101000C10479FA7181F45BE703FF94DB606E0" ma:contentTypeVersion="15" ma:contentTypeDescription="Δημιουργία νέου εγγράφου" ma:contentTypeScope="" ma:versionID="d684654c81438ee3ad1cfdde6da76dcb">
  <xsd:schema xmlns:xsd="http://www.w3.org/2001/XMLSchema" xmlns:xs="http://www.w3.org/2001/XMLSchema" xmlns:p="http://schemas.microsoft.com/office/2006/metadata/properties" xmlns:ns3="2a953fe0-d105-445b-8a5e-6cbe4cfa3a0a" xmlns:ns4="f5fff827-d3ed-44b2-b9e0-324a4ecd8c1d" targetNamespace="http://schemas.microsoft.com/office/2006/metadata/properties" ma:root="true" ma:fieldsID="846cbd67593a19867c66413491c9092a" ns3:_="" ns4:_="">
    <xsd:import namespace="2a953fe0-d105-445b-8a5e-6cbe4cfa3a0a"/>
    <xsd:import namespace="f5fff827-d3ed-44b2-b9e0-324a4ecd8c1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_activity" minOccurs="0"/>
                <xsd:element ref="ns3:MediaServiceSearchProperties" minOccurs="0"/>
                <xsd:element ref="ns3:MediaServiceDateTaken"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953fe0-d105-445b-8a5e-6cbe4cfa3a0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5fff827-d3ed-44b2-b9e0-324a4ecd8c1d" elementFormDefault="qualified">
    <xsd:import namespace="http://schemas.microsoft.com/office/2006/documentManagement/types"/>
    <xsd:import namespace="http://schemas.microsoft.com/office/infopath/2007/PartnerControls"/>
    <xsd:element name="SharedWithUsers" ma:index="16" nillable="true" ma:displayName="Κοινή χρήση με"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Κοινή χρήση με λεπτομέρειες" ma:internalName="SharedWithDetails" ma:readOnly="true">
      <xsd:simpleType>
        <xsd:restriction base="dms:Note">
          <xsd:maxLength value="255"/>
        </xsd:restriction>
      </xsd:simpleType>
    </xsd:element>
    <xsd:element name="SharingHintHash" ma:index="18" nillable="true" ma:displayName="Κοινή χρήση κατακερματισμού υπόδειξης"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6A4086-6895-4FE8-9A4B-59FD05C1D7E2}">
  <ds:schemaRefs>
    <ds:schemaRef ds:uri="2a953fe0-d105-445b-8a5e-6cbe4cfa3a0a"/>
    <ds:schemaRef ds:uri="f5fff827-d3ed-44b2-b9e0-324a4ecd8c1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91F8B2B-E911-4A62-8C5A-C445C17D6242}">
  <ds:schemaRefs>
    <ds:schemaRef ds:uri="http://schemas.microsoft.com/sharepoint/v3/contenttype/forms"/>
  </ds:schemaRefs>
</ds:datastoreItem>
</file>

<file path=customXml/itemProps3.xml><?xml version="1.0" encoding="utf-8"?>
<ds:datastoreItem xmlns:ds="http://schemas.openxmlformats.org/officeDocument/2006/customXml" ds:itemID="{5CB0C85F-2B22-43FC-BE55-08CB0FDF4CE5}">
  <ds:schemaRefs>
    <ds:schemaRef ds:uri="2a953fe0-d105-445b-8a5e-6cbe4cfa3a0a"/>
    <ds:schemaRef ds:uri="f5fff827-d3ed-44b2-b9e0-324a4ecd8c1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23</Slides>
  <Notes>19</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AccentBoxVTI</vt:lpstr>
      <vt:lpstr>Fire Detection and Evacuation System for Campuses </vt:lpstr>
      <vt:lpstr>Problem statement</vt:lpstr>
      <vt:lpstr>System Overview</vt:lpstr>
      <vt:lpstr>Smart System Features</vt:lpstr>
      <vt:lpstr>Unique proposition</vt:lpstr>
      <vt:lpstr>System Architecture  (original)</vt:lpstr>
      <vt:lpstr>System Architecture  (final)</vt:lpstr>
      <vt:lpstr>Admin Overview</vt:lpstr>
      <vt:lpstr>Admin Device Manager</vt:lpstr>
      <vt:lpstr>PowerPoint Presentation</vt:lpstr>
      <vt:lpstr>PowerPoint Presentation</vt:lpstr>
      <vt:lpstr>Admin Simulation for Pedestrians </vt:lpstr>
      <vt:lpstr>Admin Sumo Simulation for Vehicles</vt:lpstr>
      <vt:lpstr>Grafana Analytics</vt:lpstr>
      <vt:lpstr>PowerPoint Presentation</vt:lpstr>
      <vt:lpstr>Fire Detection and user path flow</vt:lpstr>
      <vt:lpstr>DEMO</vt:lpstr>
      <vt:lpstr>PowerPoint Presentation</vt:lpstr>
      <vt:lpstr>PowerPoint Presentation</vt:lpstr>
      <vt:lpstr>Implementation Timeline</vt:lpstr>
      <vt:lpstr>PowerPoint Presentation</vt:lpstr>
      <vt:lpstr>Thank you for your attention!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ΞΑΓΟΡΑΡΑΚΗΣ ΓΕΩΡΓΙΟΣ</dc:creator>
  <cp:revision>4</cp:revision>
  <dcterms:created xsi:type="dcterms:W3CDTF">2025-11-20T09:26:19Z</dcterms:created>
  <dcterms:modified xsi:type="dcterms:W3CDTF">2026-02-13T19:23:36Z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0x0101000C10479FA7181F45BE703FF94DB606E0</vt:lpwstr>
  </property>
</Properties>
</file>